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4"/>
  </p:notesMasterIdLst>
  <p:sldIdLst>
    <p:sldId id="962" r:id="rId2"/>
    <p:sldId id="905" r:id="rId3"/>
    <p:sldId id="964" r:id="rId4"/>
    <p:sldId id="965" r:id="rId5"/>
    <p:sldId id="966" r:id="rId6"/>
    <p:sldId id="969" r:id="rId7"/>
    <p:sldId id="967" r:id="rId8"/>
    <p:sldId id="968" r:id="rId9"/>
    <p:sldId id="970" r:id="rId10"/>
    <p:sldId id="971" r:id="rId11"/>
    <p:sldId id="972" r:id="rId12"/>
    <p:sldId id="973" r:id="rId13"/>
  </p:sldIdLst>
  <p:sldSz cx="9144000" cy="6858000" type="screen4x3"/>
  <p:notesSz cx="6858000" cy="9144000"/>
  <p:embeddedFontLst>
    <p:embeddedFont>
      <p:font typeface="Calibri" panose="020F0502020204030204" pitchFamily="34" charset="0"/>
      <p:regular r:id="rId15"/>
      <p:bold r:id="rId16"/>
      <p:italic r:id="rId17"/>
      <p:boldItalic r:id="rId18"/>
    </p:embeddedFont>
    <p:embeddedFont>
      <p:font typeface="Calibri Light" panose="020F0302020204030204" pitchFamily="34" charset="0"/>
      <p:regular r:id="rId19"/>
      <p:italic r:id="rId20"/>
    </p:embeddedFont>
    <p:embeddedFont>
      <p:font typeface="Century Gothic" panose="020B0502020202020204" pitchFamily="34" charset="0"/>
      <p:regular r:id="rId21"/>
      <p:bold r:id="rId22"/>
      <p:italic r:id="rId23"/>
      <p:boldItalic r:id="rId24"/>
    </p:embeddedFont>
    <p:embeddedFont>
      <p:font typeface="等线" panose="02010600030101010101" pitchFamily="2" charset="-122"/>
      <p:regular r:id="rId25"/>
      <p:bold r:id="rId26"/>
    </p:embeddedFont>
    <p:embeddedFont>
      <p:font typeface="方正兰亭粗黑简体" panose="02000000000000000000" pitchFamily="2" charset="-122"/>
      <p:regular r:id="rId27"/>
    </p:embeddedFont>
    <p:embeddedFont>
      <p:font typeface="方正兰亭大黑_GBK" panose="02000000000000000000" pitchFamily="2" charset="-122"/>
      <p:regular r:id="rId28"/>
    </p:embeddedFont>
    <p:embeddedFont>
      <p:font typeface="方正兰亭黑_GBK" panose="02000000000000000000" pitchFamily="2" charset="-122"/>
      <p:regular r:id="rId29"/>
    </p:embeddedFont>
    <p:embeddedFont>
      <p:font typeface="楷体_GB2312" panose="02010609030101010101" pitchFamily="49" charset="-122"/>
      <p:regular r:id="rId30"/>
    </p:embeddedFont>
    <p:embeddedFont>
      <p:font typeface="微软雅黑" panose="020B0503020204020204" pitchFamily="34" charset="-122"/>
      <p:regular r:id="rId31"/>
      <p:bold r:id="rId32"/>
    </p:embeddedFont>
  </p:embeddedFontLst>
  <p:custDataLst>
    <p:tags r:id="rId3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1">
          <p15:clr>
            <a:srgbClr val="A4A3A4"/>
          </p15:clr>
        </p15:guide>
        <p15:guide id="2" pos="2910">
          <p15:clr>
            <a:srgbClr val="A4A3A4"/>
          </p15:clr>
        </p15:guide>
        <p15:guide id="3" pos="306">
          <p15:clr>
            <a:srgbClr val="A4A3A4"/>
          </p15:clr>
        </p15:guide>
        <p15:guide id="4" orient="horz" pos="781">
          <p15:clr>
            <a:srgbClr val="A4A3A4"/>
          </p15:clr>
        </p15:guide>
        <p15:guide id="5" pos="546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浩" initials="浩" lastIdx="90"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5E5E5"/>
    <a:srgbClr val="FF8C8C"/>
    <a:srgbClr val="0F0F0F"/>
    <a:srgbClr val="0000FF"/>
    <a:srgbClr val="002060"/>
    <a:srgbClr val="E6F3FF"/>
    <a:srgbClr val="1E2C60"/>
    <a:srgbClr val="F7F8F8"/>
    <a:srgbClr val="F3F3F3"/>
    <a:srgbClr val="A3B5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03" autoAdjust="0"/>
    <p:restoredTop sz="91011" autoAdjust="0"/>
  </p:normalViewPr>
  <p:slideViewPr>
    <p:cSldViewPr snapToGrid="0" showGuides="1">
      <p:cViewPr varScale="1">
        <p:scale>
          <a:sx n="95" d="100"/>
          <a:sy n="95" d="100"/>
        </p:scale>
        <p:origin x="78" y="180"/>
      </p:cViewPr>
      <p:guideLst>
        <p:guide orient="horz" pos="1321"/>
        <p:guide pos="2910"/>
        <p:guide pos="306"/>
        <p:guide orient="horz" pos="781"/>
        <p:guide pos="5465"/>
      </p:guideLst>
    </p:cSldViewPr>
  </p:slideViewPr>
  <p:outlineViewPr>
    <p:cViewPr>
      <p:scale>
        <a:sx n="33" d="100"/>
        <a:sy n="33" d="100"/>
      </p:scale>
      <p:origin x="0" y="-3416"/>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21" Type="http://schemas.openxmlformats.org/officeDocument/2006/relationships/font" Target="fonts/font7.fntdata"/><Relationship Id="rId34"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ags" Target="tags/tag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28D0FF-16DD-4B0E-AF78-A280725360BB}" type="datetimeFigureOut">
              <a:rPr lang="zh-CN" altLang="en-US" smtClean="0"/>
              <a:t>2022/12/8</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E27B9-3D26-4CF3-8993-4E365DB53D52}"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2</a:t>
            </a:fld>
            <a:endParaRPr lang="zh-CN" altLang="en-US"/>
          </a:p>
        </p:txBody>
      </p:sp>
    </p:spTree>
    <p:extLst>
      <p:ext uri="{BB962C8B-B14F-4D97-AF65-F5344CB8AC3E}">
        <p14:creationId xmlns:p14="http://schemas.microsoft.com/office/powerpoint/2010/main" val="13984548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11</a:t>
            </a:fld>
            <a:endParaRPr lang="zh-CN" altLang="en-US"/>
          </a:p>
        </p:txBody>
      </p:sp>
    </p:spTree>
    <p:extLst>
      <p:ext uri="{BB962C8B-B14F-4D97-AF65-F5344CB8AC3E}">
        <p14:creationId xmlns:p14="http://schemas.microsoft.com/office/powerpoint/2010/main" val="2503061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12</a:t>
            </a:fld>
            <a:endParaRPr lang="zh-CN" altLang="en-US"/>
          </a:p>
        </p:txBody>
      </p:sp>
    </p:spTree>
    <p:extLst>
      <p:ext uri="{BB962C8B-B14F-4D97-AF65-F5344CB8AC3E}">
        <p14:creationId xmlns:p14="http://schemas.microsoft.com/office/powerpoint/2010/main" val="1197354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3</a:t>
            </a:fld>
            <a:endParaRPr lang="zh-CN" altLang="en-US"/>
          </a:p>
        </p:txBody>
      </p:sp>
    </p:spTree>
    <p:extLst>
      <p:ext uri="{BB962C8B-B14F-4D97-AF65-F5344CB8AC3E}">
        <p14:creationId xmlns:p14="http://schemas.microsoft.com/office/powerpoint/2010/main" val="23114605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4</a:t>
            </a:fld>
            <a:endParaRPr lang="zh-CN" altLang="en-US"/>
          </a:p>
        </p:txBody>
      </p:sp>
    </p:spTree>
    <p:extLst>
      <p:ext uri="{BB962C8B-B14F-4D97-AF65-F5344CB8AC3E}">
        <p14:creationId xmlns:p14="http://schemas.microsoft.com/office/powerpoint/2010/main" val="4213844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5</a:t>
            </a:fld>
            <a:endParaRPr lang="zh-CN" altLang="en-US"/>
          </a:p>
        </p:txBody>
      </p:sp>
    </p:spTree>
    <p:extLst>
      <p:ext uri="{BB962C8B-B14F-4D97-AF65-F5344CB8AC3E}">
        <p14:creationId xmlns:p14="http://schemas.microsoft.com/office/powerpoint/2010/main" val="41154882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6</a:t>
            </a:fld>
            <a:endParaRPr lang="zh-CN" altLang="en-US"/>
          </a:p>
        </p:txBody>
      </p:sp>
    </p:spTree>
    <p:extLst>
      <p:ext uri="{BB962C8B-B14F-4D97-AF65-F5344CB8AC3E}">
        <p14:creationId xmlns:p14="http://schemas.microsoft.com/office/powerpoint/2010/main" val="2885677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7</a:t>
            </a:fld>
            <a:endParaRPr lang="zh-CN" altLang="en-US"/>
          </a:p>
        </p:txBody>
      </p:sp>
    </p:spTree>
    <p:extLst>
      <p:ext uri="{BB962C8B-B14F-4D97-AF65-F5344CB8AC3E}">
        <p14:creationId xmlns:p14="http://schemas.microsoft.com/office/powerpoint/2010/main" val="19696458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8</a:t>
            </a:fld>
            <a:endParaRPr lang="zh-CN" altLang="en-US"/>
          </a:p>
        </p:txBody>
      </p:sp>
    </p:spTree>
    <p:extLst>
      <p:ext uri="{BB962C8B-B14F-4D97-AF65-F5344CB8AC3E}">
        <p14:creationId xmlns:p14="http://schemas.microsoft.com/office/powerpoint/2010/main" val="21024564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9</a:t>
            </a:fld>
            <a:endParaRPr lang="zh-CN" altLang="en-US"/>
          </a:p>
        </p:txBody>
      </p:sp>
    </p:spTree>
    <p:extLst>
      <p:ext uri="{BB962C8B-B14F-4D97-AF65-F5344CB8AC3E}">
        <p14:creationId xmlns:p14="http://schemas.microsoft.com/office/powerpoint/2010/main" val="3440386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10</a:t>
            </a:fld>
            <a:endParaRPr lang="zh-CN" altLang="en-US"/>
          </a:p>
        </p:txBody>
      </p:sp>
    </p:spTree>
    <p:extLst>
      <p:ext uri="{BB962C8B-B14F-4D97-AF65-F5344CB8AC3E}">
        <p14:creationId xmlns:p14="http://schemas.microsoft.com/office/powerpoint/2010/main" val="3730724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a:xfrm>
            <a:off x="6300314" y="371026"/>
            <a:ext cx="2057400" cy="365125"/>
          </a:xfrm>
        </p:spPr>
        <p:txBody>
          <a:bodyPr/>
          <a:lstStyle>
            <a:lvl1pPr>
              <a:defRPr lang="zh-CN" altLang="en-US" sz="1200" kern="1200" spc="10" smtClean="0">
                <a:solidFill>
                  <a:srgbClr val="002060"/>
                </a:solidFill>
                <a:latin typeface="Century Gothic" panose="020B0502020202020204" pitchFamily="34" charset="0"/>
                <a:ea typeface="+mn-ea"/>
                <a:cs typeface="Century Gothic" panose="020B0502020202020204"/>
              </a:defRPr>
            </a:lvl1pPr>
          </a:lstStyle>
          <a:p>
            <a:fld id="{7AED033B-92D4-4BDC-B583-2A893BC3C11A}" type="slidenum">
              <a:rPr lang="en-US" altLang="zh-CN" smtClean="0"/>
              <a:t>‹#›</a:t>
            </a:fld>
            <a:endParaRPr lang="en-US" dirty="0"/>
          </a:p>
        </p:txBody>
      </p:sp>
      <p:sp>
        <p:nvSpPr>
          <p:cNvPr id="7" name="object 7"/>
          <p:cNvSpPr txBox="1"/>
          <p:nvPr userDrawn="1"/>
        </p:nvSpPr>
        <p:spPr>
          <a:xfrm>
            <a:off x="8388625" y="463120"/>
            <a:ext cx="209731" cy="208720"/>
          </a:xfrm>
          <a:prstGeom prst="rect">
            <a:avLst/>
          </a:prstGeom>
        </p:spPr>
        <p:txBody>
          <a:bodyPr vert="horz" wrap="square" lIns="0" tIns="0" rIns="0" bIns="0" rtlCol="0">
            <a:noAutofit/>
          </a:bodyPr>
          <a:lstStyle/>
          <a:p>
            <a:pPr marL="12700">
              <a:lnSpc>
                <a:spcPct val="100000"/>
              </a:lnSpc>
              <a:tabLst>
                <a:tab pos="504825" algn="l"/>
              </a:tabLst>
            </a:pPr>
            <a:r>
              <a:rPr lang="en-US" sz="1200" spc="10" dirty="0">
                <a:solidFill>
                  <a:srgbClr val="002060"/>
                </a:solidFill>
                <a:latin typeface="Century Gothic" panose="020B0502020202020204" pitchFamily="34" charset="0"/>
                <a:cs typeface="Century Gothic" panose="020B0502020202020204"/>
              </a:rPr>
              <a:t>12</a:t>
            </a:r>
          </a:p>
        </p:txBody>
      </p:sp>
      <p:cxnSp>
        <p:nvCxnSpPr>
          <p:cNvPr id="8" name="直接连接符 7"/>
          <p:cNvCxnSpPr/>
          <p:nvPr userDrawn="1"/>
        </p:nvCxnSpPr>
        <p:spPr>
          <a:xfrm>
            <a:off x="8326802" y="499589"/>
            <a:ext cx="0" cy="10800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18" name="object 79"/>
          <p:cNvSpPr/>
          <p:nvPr userDrawn="1"/>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sp>
        <p:nvSpPr>
          <p:cNvPr id="19" name="object 2"/>
          <p:cNvSpPr txBox="1"/>
          <p:nvPr userDrawn="1"/>
        </p:nvSpPr>
        <p:spPr>
          <a:xfrm>
            <a:off x="430554" y="326277"/>
            <a:ext cx="1618896" cy="407893"/>
          </a:xfrm>
          <a:prstGeom prst="rect">
            <a:avLst/>
          </a:prstGeom>
        </p:spPr>
        <p:txBody>
          <a:bodyPr vert="horz" wrap="square" lIns="0" tIns="0" rIns="0" bIns="0" rtlCol="0">
            <a:noAutofit/>
          </a:bodyPr>
          <a:lstStyle/>
          <a:p>
            <a:pPr marL="12700" algn="ctr">
              <a:lnSpc>
                <a:spcPct val="100000"/>
              </a:lnSpc>
            </a:pPr>
            <a:endParaRPr sz="2900" dirty="0">
              <a:solidFill>
                <a:srgbClr val="002060"/>
              </a:solidFill>
              <a:latin typeface="方正兰亭粗黑简体" panose="02000000000000000000" pitchFamily="2" charset="-122"/>
              <a:cs typeface="方正兰亭粗黑简体" panose="02000000000000000000" pitchFamily="2" charset="-122"/>
            </a:endParaRPr>
          </a:p>
        </p:txBody>
      </p:sp>
      <p:cxnSp>
        <p:nvCxnSpPr>
          <p:cNvPr id="22" name="直接连接符 21"/>
          <p:cNvCxnSpPr/>
          <p:nvPr userDrawn="1"/>
        </p:nvCxnSpPr>
        <p:spPr>
          <a:xfrm>
            <a:off x="2055800" y="718297"/>
            <a:ext cx="6568994"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24" name="object 7"/>
          <p:cNvSpPr txBox="1"/>
          <p:nvPr userDrawn="1"/>
        </p:nvSpPr>
        <p:spPr>
          <a:xfrm>
            <a:off x="8189553" y="484231"/>
            <a:ext cx="504220" cy="208720"/>
          </a:xfrm>
          <a:prstGeom prst="rect">
            <a:avLst/>
          </a:prstGeom>
        </p:spPr>
        <p:txBody>
          <a:bodyPr vert="horz" wrap="square" lIns="0" tIns="0" rIns="0" bIns="0" rtlCol="0">
            <a:noAutofit/>
          </a:bodyPr>
          <a:lstStyle/>
          <a:p>
            <a:pPr marL="12700">
              <a:lnSpc>
                <a:spcPct val="100000"/>
              </a:lnSpc>
              <a:tabLst>
                <a:tab pos="504825" algn="l"/>
              </a:tabLst>
            </a:pPr>
            <a:r>
              <a:rPr lang="en-US" sz="1200" spc="10" dirty="0">
                <a:solidFill>
                  <a:srgbClr val="002060"/>
                </a:solidFill>
                <a:latin typeface="Century Gothic" panose="020B0502020202020204"/>
                <a:cs typeface="Century Gothic" panose="020B0502020202020204"/>
              </a:rPr>
              <a:t>02  </a:t>
            </a:r>
            <a:r>
              <a:rPr lang="en-US" altLang="zh-CN" sz="1200" spc="10" dirty="0">
                <a:solidFill>
                  <a:srgbClr val="002060"/>
                </a:solidFill>
                <a:latin typeface="Century Gothic" panose="020B0502020202020204"/>
                <a:cs typeface="Century Gothic" panose="020B0502020202020204"/>
              </a:rPr>
              <a:t>48</a:t>
            </a:r>
            <a:endParaRPr sz="1200" dirty="0">
              <a:latin typeface="Century Gothic" panose="020B0502020202020204"/>
              <a:cs typeface="Century Gothic" panose="020B0502020202020204"/>
            </a:endParaRPr>
          </a:p>
        </p:txBody>
      </p:sp>
      <p:cxnSp>
        <p:nvCxnSpPr>
          <p:cNvPr id="27" name="直接连接符 26"/>
          <p:cNvCxnSpPr/>
          <p:nvPr userDrawn="1"/>
        </p:nvCxnSpPr>
        <p:spPr>
          <a:xfrm>
            <a:off x="8422218" y="520700"/>
            <a:ext cx="0" cy="10800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7" name="Title 6"/>
          <p:cNvSpPr>
            <a:spLocks noGrp="1"/>
          </p:cNvSpPr>
          <p:nvPr>
            <p:ph type="title"/>
          </p:nvPr>
        </p:nvSpPr>
        <p:spPr>
          <a:xfrm>
            <a:off x="382588" y="287536"/>
            <a:ext cx="4491562" cy="485373"/>
          </a:xfrm>
          <a:solidFill>
            <a:schemeClr val="bg1"/>
          </a:solidFill>
        </p:spPr>
        <p:txBody>
          <a:bodyPr/>
          <a:lstStyle>
            <a:lvl1pPr algn="l">
              <a:defRPr lang="en-US" sz="2800" b="1" kern="1200" spc="-60" dirty="0">
                <a:solidFill>
                  <a:srgbClr val="002060"/>
                </a:solidFill>
                <a:latin typeface="微软雅黑" panose="020B0503020204020204" pitchFamily="34" charset="-122"/>
                <a:ea typeface="微软雅黑" panose="020B0503020204020204" pitchFamily="34" charset="-122"/>
                <a:cs typeface="楷体_GB2312" panose="02010600030101010101" charset="-122"/>
              </a:defRPr>
            </a:lvl1pPr>
          </a:lstStyle>
          <a:p>
            <a:r>
              <a:rPr lang="zh-CN" altLang="en-US" dirty="0"/>
              <a:t>单击此处编辑母版标题样式</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E0447B-95B1-4AD8-855C-B0A198093145}" type="datetimeFigureOut">
              <a:rPr lang="zh-CN" altLang="en-US" smtClean="0"/>
              <a:t>2022/12/8</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ED033B-92D4-4BDC-B583-2A893BC3C11A}"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osdocs.cqu.ai/"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CAA6962F-C803-25D9-45AE-7A329C22CD9E}"/>
              </a:ext>
            </a:extLst>
          </p:cNvPr>
          <p:cNvPicPr>
            <a:picLocks noChangeAspect="1"/>
          </p:cNvPicPr>
          <p:nvPr/>
        </p:nvPicPr>
        <p:blipFill>
          <a:blip r:embed="rId2"/>
          <a:stretch>
            <a:fillRect/>
          </a:stretch>
        </p:blipFill>
        <p:spPr>
          <a:xfrm>
            <a:off x="191378" y="230690"/>
            <a:ext cx="2219313" cy="874965"/>
          </a:xfrm>
          <a:prstGeom prst="rect">
            <a:avLst/>
          </a:prstGeom>
        </p:spPr>
      </p:pic>
      <p:sp>
        <p:nvSpPr>
          <p:cNvPr id="9" name="文本框 8">
            <a:extLst>
              <a:ext uri="{FF2B5EF4-FFF2-40B4-BE49-F238E27FC236}">
                <a16:creationId xmlns:a16="http://schemas.microsoft.com/office/drawing/2014/main" id="{3DEB1FAC-6DB2-CC8A-ACEE-2A91C62E20AF}"/>
              </a:ext>
            </a:extLst>
          </p:cNvPr>
          <p:cNvSpPr txBox="1"/>
          <p:nvPr/>
        </p:nvSpPr>
        <p:spPr>
          <a:xfrm>
            <a:off x="175516" y="1721041"/>
            <a:ext cx="8792965" cy="1754326"/>
          </a:xfrm>
          <a:prstGeom prst="rect">
            <a:avLst/>
          </a:prstGeom>
          <a:noFill/>
        </p:spPr>
        <p:txBody>
          <a:bodyPr wrap="square" rtlCol="0">
            <a:spAutoFit/>
          </a:bodyPr>
          <a:lstStyle/>
          <a:p>
            <a:pPr algn="ctr"/>
            <a:r>
              <a:rPr lang="zh-CN" altLang="en-US" sz="3200" b="1" dirty="0">
                <a:solidFill>
                  <a:schemeClr val="accent1">
                    <a:lumMod val="50000"/>
                  </a:schemeClr>
                </a:solidFill>
                <a:latin typeface="+mn-ea"/>
              </a:rPr>
              <a:t>操作系统实验：</a:t>
            </a:r>
            <a:r>
              <a:rPr lang="en-US" altLang="zh-CN" sz="3200" b="1" dirty="0" err="1">
                <a:solidFill>
                  <a:schemeClr val="accent1">
                    <a:lumMod val="50000"/>
                  </a:schemeClr>
                </a:solidFill>
                <a:latin typeface="+mn-ea"/>
              </a:rPr>
              <a:t>uCore</a:t>
            </a:r>
            <a:r>
              <a:rPr lang="en-US" altLang="zh-CN" sz="3200" b="1" dirty="0">
                <a:solidFill>
                  <a:schemeClr val="accent1">
                    <a:lumMod val="50000"/>
                  </a:schemeClr>
                </a:solidFill>
                <a:latin typeface="+mn-ea"/>
              </a:rPr>
              <a:t> for LoongArch32</a:t>
            </a:r>
          </a:p>
          <a:p>
            <a:pPr algn="ctr"/>
            <a:endParaRPr lang="en-US" altLang="zh-CN" sz="3600" b="1" dirty="0">
              <a:solidFill>
                <a:schemeClr val="accent1">
                  <a:lumMod val="50000"/>
                </a:schemeClr>
              </a:solidFill>
              <a:latin typeface="+mn-ea"/>
            </a:endParaRPr>
          </a:p>
          <a:p>
            <a:pPr algn="ctr"/>
            <a:r>
              <a:rPr lang="en-US" altLang="zh-CN" sz="3600" b="1" dirty="0">
                <a:solidFill>
                  <a:schemeClr val="accent1">
                    <a:lumMod val="50000"/>
                  </a:schemeClr>
                </a:solidFill>
                <a:latin typeface="+mn-ea"/>
              </a:rPr>
              <a:t>Lab 1</a:t>
            </a:r>
            <a:r>
              <a:rPr lang="zh-CN" altLang="en-US" sz="3600" b="1" dirty="0">
                <a:solidFill>
                  <a:schemeClr val="accent1">
                    <a:lumMod val="50000"/>
                  </a:schemeClr>
                </a:solidFill>
                <a:latin typeface="+mn-ea"/>
              </a:rPr>
              <a:t>：异常与中断</a:t>
            </a:r>
          </a:p>
        </p:txBody>
      </p:sp>
      <p:cxnSp>
        <p:nvCxnSpPr>
          <p:cNvPr id="11" name="直接连接符 10">
            <a:extLst>
              <a:ext uri="{FF2B5EF4-FFF2-40B4-BE49-F238E27FC236}">
                <a16:creationId xmlns:a16="http://schemas.microsoft.com/office/drawing/2014/main" id="{4FB5F4A5-295B-5052-8D33-5B698CFB525A}"/>
              </a:ext>
            </a:extLst>
          </p:cNvPr>
          <p:cNvCxnSpPr>
            <a:cxnSpLocks/>
          </p:cNvCxnSpPr>
          <p:nvPr/>
        </p:nvCxnSpPr>
        <p:spPr>
          <a:xfrm>
            <a:off x="852054" y="3532908"/>
            <a:ext cx="7439891"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F27ECD46-64E9-49FB-78FC-4ED027C1B02B}"/>
              </a:ext>
            </a:extLst>
          </p:cNvPr>
          <p:cNvSpPr txBox="1"/>
          <p:nvPr/>
        </p:nvSpPr>
        <p:spPr>
          <a:xfrm>
            <a:off x="908288" y="6057781"/>
            <a:ext cx="7327424" cy="800219"/>
          </a:xfrm>
          <a:prstGeom prst="rect">
            <a:avLst/>
          </a:prstGeom>
          <a:noFill/>
        </p:spPr>
        <p:txBody>
          <a:bodyPr wrap="square" rtlCol="0">
            <a:spAutoFit/>
          </a:bodyPr>
          <a:lstStyle/>
          <a:p>
            <a:pPr algn="ctr"/>
            <a:r>
              <a:rPr lang="zh-CN" altLang="en-US" sz="1400" b="1" dirty="0">
                <a:solidFill>
                  <a:srgbClr val="333333"/>
                </a:solidFill>
                <a:latin typeface="Helvetica Neue"/>
              </a:rPr>
              <a:t>部分内容来自：</a:t>
            </a:r>
            <a:r>
              <a:rPr lang="en-US" altLang="zh-CN" sz="1400" b="1" i="0" dirty="0" err="1">
                <a:solidFill>
                  <a:srgbClr val="333333"/>
                </a:solidFill>
                <a:effectLst/>
                <a:latin typeface="Helvetica Neue"/>
              </a:rPr>
              <a:t>uCore</a:t>
            </a:r>
            <a:r>
              <a:rPr lang="en-US" altLang="zh-CN" sz="1400" b="1" i="0" dirty="0">
                <a:solidFill>
                  <a:srgbClr val="333333"/>
                </a:solidFill>
                <a:effectLst/>
                <a:latin typeface="Helvetica Neue"/>
              </a:rPr>
              <a:t> OS for LoongArch32 </a:t>
            </a:r>
            <a:r>
              <a:rPr lang="zh-CN" altLang="en-US" sz="1400" b="1" i="0" dirty="0">
                <a:solidFill>
                  <a:srgbClr val="333333"/>
                </a:solidFill>
                <a:effectLst/>
                <a:latin typeface="Helvetica Neue"/>
              </a:rPr>
              <a:t>实验指导书</a:t>
            </a:r>
            <a:r>
              <a:rPr lang="en-US" altLang="zh-CN" sz="1400" b="1" i="0" dirty="0">
                <a:solidFill>
                  <a:srgbClr val="333333"/>
                </a:solidFill>
                <a:effectLst/>
                <a:latin typeface="Helvetica Neue"/>
              </a:rPr>
              <a:t>Lab8</a:t>
            </a:r>
            <a:r>
              <a:rPr lang="zh-CN" altLang="en-US" sz="1400" b="1" i="0" dirty="0">
                <a:solidFill>
                  <a:srgbClr val="333333"/>
                </a:solidFill>
                <a:effectLst/>
                <a:latin typeface="Helvetica Neue"/>
              </a:rPr>
              <a:t>中内容</a:t>
            </a:r>
            <a:endParaRPr lang="en-US" altLang="zh-CN" sz="1400" b="1" i="0" dirty="0">
              <a:solidFill>
                <a:srgbClr val="333333"/>
              </a:solidFill>
              <a:effectLst/>
              <a:latin typeface="Helvetica Neue"/>
            </a:endParaRPr>
          </a:p>
          <a:p>
            <a:pPr algn="ctr"/>
            <a:r>
              <a:rPr lang="en-US" altLang="zh-CN" sz="1400" b="1" i="0" dirty="0">
                <a:solidFill>
                  <a:srgbClr val="333333"/>
                </a:solidFill>
                <a:effectLst/>
                <a:latin typeface="Helvetica Neue"/>
              </a:rPr>
              <a:t>https://cyyself.github.io/ucore_la32_docs/lab8.html</a:t>
            </a:r>
            <a:endParaRPr lang="zh-CN" altLang="en-US" sz="1400" b="1" i="0" dirty="0">
              <a:solidFill>
                <a:srgbClr val="333333"/>
              </a:solidFill>
              <a:effectLst/>
              <a:latin typeface="Helvetica Neue"/>
            </a:endParaRPr>
          </a:p>
          <a:p>
            <a:pPr algn="ctr"/>
            <a:endParaRPr lang="zh-CN" altLang="en-US" dirty="0"/>
          </a:p>
        </p:txBody>
      </p:sp>
      <p:sp>
        <p:nvSpPr>
          <p:cNvPr id="6" name="TextBox 4">
            <a:extLst>
              <a:ext uri="{FF2B5EF4-FFF2-40B4-BE49-F238E27FC236}">
                <a16:creationId xmlns:a16="http://schemas.microsoft.com/office/drawing/2014/main" id="{7A2A6AA7-F400-45CA-8660-7EA5EC2ED34A}"/>
              </a:ext>
            </a:extLst>
          </p:cNvPr>
          <p:cNvSpPr txBox="1"/>
          <p:nvPr/>
        </p:nvSpPr>
        <p:spPr>
          <a:xfrm>
            <a:off x="1166407" y="4389460"/>
            <a:ext cx="6811181" cy="1477328"/>
          </a:xfrm>
          <a:prstGeom prst="rect">
            <a:avLst/>
          </a:prstGeom>
          <a:noFill/>
        </p:spPr>
        <p:txBody>
          <a:bodyPr wrap="square" rtlCol="0">
            <a:spAutoFit/>
          </a:bodyPr>
          <a:lstStyle/>
          <a:p>
            <a:pPr algn="ctr"/>
            <a:r>
              <a:rPr lang="zh-CN" altLang="en-US" sz="3000" dirty="0"/>
              <a:t>陈咸彰</a:t>
            </a:r>
            <a:endParaRPr lang="en-US" altLang="zh-CN" sz="3000" dirty="0"/>
          </a:p>
          <a:p>
            <a:pPr algn="ctr"/>
            <a:endParaRPr lang="en-US" altLang="zh-CN" sz="3000" dirty="0"/>
          </a:p>
          <a:p>
            <a:pPr algn="ctr"/>
            <a:r>
              <a:rPr lang="en-US" altLang="zh-CN" sz="3000" dirty="0">
                <a:hlinkClick r:id="rId3"/>
              </a:rPr>
              <a:t>https://osdocs.cqu.ai</a:t>
            </a:r>
            <a:endParaRPr lang="en-US" altLang="zh-CN" sz="3000" dirty="0"/>
          </a:p>
        </p:txBody>
      </p:sp>
      <p:sp>
        <p:nvSpPr>
          <p:cNvPr id="7" name="矩形: 圆角 6">
            <a:extLst>
              <a:ext uri="{FF2B5EF4-FFF2-40B4-BE49-F238E27FC236}">
                <a16:creationId xmlns:a16="http://schemas.microsoft.com/office/drawing/2014/main" id="{1F449608-14DE-4FA7-819E-7C34B73770E9}"/>
              </a:ext>
            </a:extLst>
          </p:cNvPr>
          <p:cNvSpPr/>
          <p:nvPr/>
        </p:nvSpPr>
        <p:spPr>
          <a:xfrm>
            <a:off x="8109021" y="329953"/>
            <a:ext cx="612950" cy="676438"/>
          </a:xfrm>
          <a:prstGeom prst="roundRect">
            <a:avLst/>
          </a:prstGeom>
          <a:solidFill>
            <a:schemeClr val="bg1"/>
          </a:solidFill>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Tree>
    <p:extLst>
      <p:ext uri="{BB962C8B-B14F-4D97-AF65-F5344CB8AC3E}">
        <p14:creationId xmlns:p14="http://schemas.microsoft.com/office/powerpoint/2010/main" val="4267199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57307"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a:solidFill>
                  <a:srgbClr val="002060"/>
                </a:solidFill>
                <a:latin typeface="方正兰亭大黑_GBK" panose="02000000000000000000" pitchFamily="2" charset="-122"/>
                <a:ea typeface="方正兰亭大黑_GBK" panose="02000000000000000000" pitchFamily="2" charset="-122"/>
              </a:rPr>
              <a:t>LoongArch32</a:t>
            </a:r>
            <a:r>
              <a:rPr lang="zh-CN" altLang="en-US" sz="2900" spc="-45" dirty="0">
                <a:solidFill>
                  <a:srgbClr val="002060"/>
                </a:solidFill>
                <a:latin typeface="方正兰亭大黑_GBK" panose="02000000000000000000" pitchFamily="2" charset="-122"/>
                <a:ea typeface="方正兰亭大黑_GBK" panose="02000000000000000000" pitchFamily="2" charset="-122"/>
              </a:rPr>
              <a:t>上的时钟中断</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10</a:t>
            </a:fld>
            <a:endParaRPr lang="en-US" dirty="0"/>
          </a:p>
        </p:txBody>
      </p:sp>
      <p:sp>
        <p:nvSpPr>
          <p:cNvPr id="9" name="Title 1">
            <a:extLst>
              <a:ext uri="{FF2B5EF4-FFF2-40B4-BE49-F238E27FC236}">
                <a16:creationId xmlns:a16="http://schemas.microsoft.com/office/drawing/2014/main" id="{AA162D5E-830B-4DC2-A2A9-C6250AC8682D}"/>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sp>
        <p:nvSpPr>
          <p:cNvPr id="7" name="Title 1">
            <a:extLst>
              <a:ext uri="{FF2B5EF4-FFF2-40B4-BE49-F238E27FC236}">
                <a16:creationId xmlns:a16="http://schemas.microsoft.com/office/drawing/2014/main" id="{C6990173-5B0F-4254-AEA0-9EA073FE2EB4}"/>
              </a:ext>
            </a:extLst>
          </p:cNvPr>
          <p:cNvSpPr txBox="1">
            <a:spLocks/>
          </p:cNvSpPr>
          <p:nvPr/>
        </p:nvSpPr>
        <p:spPr>
          <a:xfrm>
            <a:off x="628650" y="1028143"/>
            <a:ext cx="7886700"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CN" sz="3300" dirty="0"/>
          </a:p>
        </p:txBody>
      </p:sp>
      <p:sp>
        <p:nvSpPr>
          <p:cNvPr id="11" name="Content Placeholder 2">
            <a:extLst>
              <a:ext uri="{FF2B5EF4-FFF2-40B4-BE49-F238E27FC236}">
                <a16:creationId xmlns:a16="http://schemas.microsoft.com/office/drawing/2014/main" id="{580A9DB6-81A6-42A3-91FF-B994CA9655B3}"/>
              </a:ext>
            </a:extLst>
          </p:cNvPr>
          <p:cNvSpPr txBox="1">
            <a:spLocks/>
          </p:cNvSpPr>
          <p:nvPr/>
        </p:nvSpPr>
        <p:spPr>
          <a:xfrm>
            <a:off x="628650" y="1825625"/>
            <a:ext cx="78867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Wingdings" panose="05000000000000000000" pitchFamily="2" charset="2"/>
              <a:buChar char="l"/>
            </a:pPr>
            <a:r>
              <a:rPr lang="en-US" dirty="0" err="1"/>
              <a:t>为什么要时钟中断</a:t>
            </a:r>
            <a:r>
              <a:rPr lang="zh-CN" altLang="en-US" dirty="0"/>
              <a:t>？</a:t>
            </a:r>
            <a:endParaRPr lang="en-US" altLang="zh-CN" dirty="0"/>
          </a:p>
          <a:p>
            <a:pPr marL="800100" lvl="1" indent="-342900" algn="l">
              <a:buFont typeface="Wingdings" panose="05000000000000000000" pitchFamily="2" charset="2"/>
              <a:buChar char="l"/>
            </a:pPr>
            <a:r>
              <a:rPr lang="zh-CN" altLang="en-US" dirty="0"/>
              <a:t>不希望一个用户程序不能无限制地跑，需要定期回到内核进行调度。</a:t>
            </a:r>
            <a:endParaRPr lang="en-US" altLang="zh-CN" dirty="0"/>
          </a:p>
          <a:p>
            <a:pPr marL="800100" lvl="1" indent="-342900" algn="l">
              <a:buFont typeface="Wingdings" panose="05000000000000000000" pitchFamily="2" charset="2"/>
              <a:buChar char="l"/>
            </a:pPr>
            <a:endParaRPr lang="en-US" dirty="0"/>
          </a:p>
          <a:p>
            <a:pPr marL="342900" indent="-342900" algn="l">
              <a:buFont typeface="Wingdings" panose="05000000000000000000" pitchFamily="2" charset="2"/>
              <a:buChar char="l"/>
            </a:pPr>
            <a:r>
              <a:rPr lang="en-US" altLang="zh-CN" dirty="0"/>
              <a:t>LoongArch32</a:t>
            </a:r>
            <a:r>
              <a:rPr lang="zh-CN" altLang="en-US" dirty="0"/>
              <a:t>上如何配置时钟中断？</a:t>
            </a:r>
            <a:endParaRPr lang="en-US" altLang="zh-CN" dirty="0"/>
          </a:p>
          <a:p>
            <a:pPr marL="800100" lvl="1" indent="-342900" algn="l">
              <a:buFont typeface="Wingdings" panose="05000000000000000000" pitchFamily="2" charset="2"/>
              <a:buChar char="l"/>
            </a:pPr>
            <a:r>
              <a:rPr lang="en-CN" dirty="0"/>
              <a:t>配置CSR中的定时器相关寄存器</a:t>
            </a:r>
          </a:p>
        </p:txBody>
      </p:sp>
      <p:pic>
        <p:nvPicPr>
          <p:cNvPr id="12" name="Picture 5">
            <a:extLst>
              <a:ext uri="{FF2B5EF4-FFF2-40B4-BE49-F238E27FC236}">
                <a16:creationId xmlns:a16="http://schemas.microsoft.com/office/drawing/2014/main" id="{0D6A4B79-EBFF-468C-BD77-EC18F94E1EA6}"/>
              </a:ext>
            </a:extLst>
          </p:cNvPr>
          <p:cNvPicPr>
            <a:picLocks noChangeAspect="1"/>
          </p:cNvPicPr>
          <p:nvPr/>
        </p:nvPicPr>
        <p:blipFill>
          <a:blip r:embed="rId3"/>
          <a:stretch>
            <a:fillRect/>
          </a:stretch>
        </p:blipFill>
        <p:spPr>
          <a:xfrm>
            <a:off x="3206208" y="4601132"/>
            <a:ext cx="2495550" cy="1228725"/>
          </a:xfrm>
          <a:prstGeom prst="rect">
            <a:avLst/>
          </a:prstGeom>
        </p:spPr>
      </p:pic>
    </p:spTree>
    <p:extLst>
      <p:ext uri="{BB962C8B-B14F-4D97-AF65-F5344CB8AC3E}">
        <p14:creationId xmlns:p14="http://schemas.microsoft.com/office/powerpoint/2010/main" val="5441340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11</a:t>
            </a:fld>
            <a:endParaRPr lang="en-US" dirty="0"/>
          </a:p>
        </p:txBody>
      </p:sp>
      <p:sp>
        <p:nvSpPr>
          <p:cNvPr id="9" name="Title 1">
            <a:extLst>
              <a:ext uri="{FF2B5EF4-FFF2-40B4-BE49-F238E27FC236}">
                <a16:creationId xmlns:a16="http://schemas.microsoft.com/office/drawing/2014/main" id="{AA162D5E-830B-4DC2-A2A9-C6250AC8682D}"/>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sp>
        <p:nvSpPr>
          <p:cNvPr id="7" name="Title 1">
            <a:extLst>
              <a:ext uri="{FF2B5EF4-FFF2-40B4-BE49-F238E27FC236}">
                <a16:creationId xmlns:a16="http://schemas.microsoft.com/office/drawing/2014/main" id="{C6990173-5B0F-4254-AEA0-9EA073FE2EB4}"/>
              </a:ext>
            </a:extLst>
          </p:cNvPr>
          <p:cNvSpPr txBox="1">
            <a:spLocks/>
          </p:cNvSpPr>
          <p:nvPr/>
        </p:nvSpPr>
        <p:spPr>
          <a:xfrm>
            <a:off x="628650" y="1028143"/>
            <a:ext cx="7886700"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CN" sz="3300" dirty="0"/>
          </a:p>
        </p:txBody>
      </p:sp>
      <p:pic>
        <p:nvPicPr>
          <p:cNvPr id="8" name="Picture 7">
            <a:extLst>
              <a:ext uri="{FF2B5EF4-FFF2-40B4-BE49-F238E27FC236}">
                <a16:creationId xmlns:a16="http://schemas.microsoft.com/office/drawing/2014/main" id="{55BFC6FC-980E-4128-AAE7-1CEC4642BEDF}"/>
              </a:ext>
            </a:extLst>
          </p:cNvPr>
          <p:cNvPicPr>
            <a:picLocks noChangeAspect="1"/>
          </p:cNvPicPr>
          <p:nvPr/>
        </p:nvPicPr>
        <p:blipFill>
          <a:blip r:embed="rId3"/>
          <a:stretch>
            <a:fillRect/>
          </a:stretch>
        </p:blipFill>
        <p:spPr>
          <a:xfrm>
            <a:off x="4574982" y="3056362"/>
            <a:ext cx="4427887" cy="1781873"/>
          </a:xfrm>
          <a:prstGeom prst="rect">
            <a:avLst/>
          </a:prstGeom>
        </p:spPr>
      </p:pic>
      <p:pic>
        <p:nvPicPr>
          <p:cNvPr id="11" name="Picture 8">
            <a:extLst>
              <a:ext uri="{FF2B5EF4-FFF2-40B4-BE49-F238E27FC236}">
                <a16:creationId xmlns:a16="http://schemas.microsoft.com/office/drawing/2014/main" id="{9C5E1160-2D3D-4067-B8A9-CDF9899E8494}"/>
              </a:ext>
            </a:extLst>
          </p:cNvPr>
          <p:cNvPicPr>
            <a:picLocks noChangeAspect="1"/>
          </p:cNvPicPr>
          <p:nvPr/>
        </p:nvPicPr>
        <p:blipFill>
          <a:blip r:embed="rId4"/>
          <a:stretch>
            <a:fillRect/>
          </a:stretch>
        </p:blipFill>
        <p:spPr>
          <a:xfrm>
            <a:off x="4569020" y="2315675"/>
            <a:ext cx="4427886" cy="728981"/>
          </a:xfrm>
          <a:prstGeom prst="rect">
            <a:avLst/>
          </a:prstGeom>
        </p:spPr>
      </p:pic>
      <p:pic>
        <p:nvPicPr>
          <p:cNvPr id="12" name="Picture 9">
            <a:extLst>
              <a:ext uri="{FF2B5EF4-FFF2-40B4-BE49-F238E27FC236}">
                <a16:creationId xmlns:a16="http://schemas.microsoft.com/office/drawing/2014/main" id="{8AF72274-BEE0-4640-B889-ED2781E45B05}"/>
              </a:ext>
            </a:extLst>
          </p:cNvPr>
          <p:cNvPicPr>
            <a:picLocks noChangeAspect="1"/>
          </p:cNvPicPr>
          <p:nvPr/>
        </p:nvPicPr>
        <p:blipFill>
          <a:blip r:embed="rId5"/>
          <a:stretch>
            <a:fillRect/>
          </a:stretch>
        </p:blipFill>
        <p:spPr>
          <a:xfrm>
            <a:off x="227361" y="2775120"/>
            <a:ext cx="4341659" cy="1889185"/>
          </a:xfrm>
          <a:prstGeom prst="rect">
            <a:avLst/>
          </a:prstGeom>
        </p:spPr>
      </p:pic>
      <p:sp>
        <p:nvSpPr>
          <p:cNvPr id="13" name="object 2">
            <a:extLst>
              <a:ext uri="{FF2B5EF4-FFF2-40B4-BE49-F238E27FC236}">
                <a16:creationId xmlns:a16="http://schemas.microsoft.com/office/drawing/2014/main" id="{D227F779-6288-4C1C-B9B2-62C2B322FBB8}"/>
              </a:ext>
            </a:extLst>
          </p:cNvPr>
          <p:cNvSpPr txBox="1"/>
          <p:nvPr/>
        </p:nvSpPr>
        <p:spPr>
          <a:xfrm>
            <a:off x="486393" y="333257"/>
            <a:ext cx="6257307"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a:solidFill>
                  <a:srgbClr val="002060"/>
                </a:solidFill>
                <a:latin typeface="方正兰亭大黑_GBK" panose="02000000000000000000" pitchFamily="2" charset="-122"/>
                <a:ea typeface="方正兰亭大黑_GBK" panose="02000000000000000000" pitchFamily="2" charset="-122"/>
              </a:rPr>
              <a:t>LoongArch32</a:t>
            </a:r>
            <a:r>
              <a:rPr lang="zh-CN" altLang="en-US" sz="2900" spc="-45" dirty="0">
                <a:solidFill>
                  <a:srgbClr val="002060"/>
                </a:solidFill>
                <a:latin typeface="方正兰亭大黑_GBK" panose="02000000000000000000" pitchFamily="2" charset="-122"/>
                <a:ea typeface="方正兰亭大黑_GBK" panose="02000000000000000000" pitchFamily="2" charset="-122"/>
              </a:rPr>
              <a:t>上的时钟中断</a:t>
            </a:r>
          </a:p>
        </p:txBody>
      </p:sp>
    </p:spTree>
    <p:extLst>
      <p:ext uri="{BB962C8B-B14F-4D97-AF65-F5344CB8AC3E}">
        <p14:creationId xmlns:p14="http://schemas.microsoft.com/office/powerpoint/2010/main" val="22150457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2587007" cy="407893"/>
          </a:xfrm>
          <a:prstGeom prst="rect">
            <a:avLst/>
          </a:prstGeom>
          <a:solidFill>
            <a:schemeClr val="bg1"/>
          </a:solidFill>
        </p:spPr>
        <p:txBody>
          <a:bodyPr vert="horz" wrap="square" lIns="0" tIns="0" rIns="0" bIns="0" rtlCol="0">
            <a:noAutofit/>
          </a:bodyPr>
          <a:lstStyle/>
          <a:p>
            <a:pPr marL="12700">
              <a:lnSpc>
                <a:spcPct val="100000"/>
              </a:lnSpc>
            </a:pPr>
            <a:r>
              <a:rPr lang="zh-CN" altLang="en-US" sz="2900" spc="-45" dirty="0">
                <a:solidFill>
                  <a:srgbClr val="002060"/>
                </a:solidFill>
                <a:latin typeface="方正兰亭大黑_GBK" panose="02000000000000000000" pitchFamily="2" charset="-122"/>
                <a:ea typeface="方正兰亭大黑_GBK" panose="02000000000000000000" pitchFamily="2" charset="-122"/>
              </a:rPr>
              <a:t>串口的中断</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12</a:t>
            </a:fld>
            <a:endParaRPr lang="en-US" dirty="0"/>
          </a:p>
        </p:txBody>
      </p:sp>
      <p:sp>
        <p:nvSpPr>
          <p:cNvPr id="9" name="Title 1">
            <a:extLst>
              <a:ext uri="{FF2B5EF4-FFF2-40B4-BE49-F238E27FC236}">
                <a16:creationId xmlns:a16="http://schemas.microsoft.com/office/drawing/2014/main" id="{AA162D5E-830B-4DC2-A2A9-C6250AC8682D}"/>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sp>
        <p:nvSpPr>
          <p:cNvPr id="11" name="Content Placeholder 2">
            <a:extLst>
              <a:ext uri="{FF2B5EF4-FFF2-40B4-BE49-F238E27FC236}">
                <a16:creationId xmlns:a16="http://schemas.microsoft.com/office/drawing/2014/main" id="{A619F7B2-CA6D-4E89-A0BF-1C6909F25EBA}"/>
              </a:ext>
            </a:extLst>
          </p:cNvPr>
          <p:cNvSpPr txBox="1">
            <a:spLocks/>
          </p:cNvSpPr>
          <p:nvPr/>
        </p:nvSpPr>
        <p:spPr>
          <a:xfrm>
            <a:off x="628650" y="1495425"/>
            <a:ext cx="78867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Wingdings" panose="05000000000000000000" pitchFamily="2" charset="2"/>
              <a:buChar char="l"/>
            </a:pPr>
            <a:r>
              <a:rPr lang="en-CN" dirty="0">
                <a:latin typeface="微软雅黑" panose="020B0503020204020204" pitchFamily="34" charset="-122"/>
                <a:ea typeface="微软雅黑" panose="020B0503020204020204" pitchFamily="34" charset="-122"/>
              </a:rPr>
              <a:t>QEMU采用的串口设备为</a:t>
            </a:r>
            <a:r>
              <a:rPr lang="en-US" altLang="zh-CN" dirty="0">
                <a:latin typeface="微软雅黑" panose="020B0503020204020204" pitchFamily="34" charset="-122"/>
                <a:ea typeface="微软雅黑" panose="020B0503020204020204" pitchFamily="34" charset="-122"/>
              </a:rPr>
              <a:t>ns16550a</a:t>
            </a:r>
            <a:r>
              <a:rPr lang="zh-CN" altLang="en-US" dirty="0">
                <a:latin typeface="微软雅黑" panose="020B0503020204020204" pitchFamily="34" charset="-122"/>
                <a:ea typeface="微软雅黑" panose="020B0503020204020204" pitchFamily="34" charset="-122"/>
              </a:rPr>
              <a:t>兼容串口</a:t>
            </a:r>
            <a:endParaRPr lang="en-US" altLang="zh-CN" dirty="0">
              <a:latin typeface="微软雅黑" panose="020B0503020204020204" pitchFamily="34" charset="-122"/>
              <a:ea typeface="微软雅黑" panose="020B0503020204020204" pitchFamily="34" charset="-122"/>
            </a:endParaRPr>
          </a:p>
          <a:p>
            <a:pPr marL="342900" indent="-342900" algn="l">
              <a:lnSpc>
                <a:spcPct val="100000"/>
              </a:lnSpc>
              <a:buFont typeface="Wingdings" panose="05000000000000000000" pitchFamily="2" charset="2"/>
              <a:buChar char="l"/>
            </a:pPr>
            <a:endParaRPr lang="en-US" altLang="zh-CN" dirty="0">
              <a:latin typeface="微软雅黑" panose="020B0503020204020204" pitchFamily="34" charset="-122"/>
              <a:ea typeface="微软雅黑" panose="020B0503020204020204" pitchFamily="34" charset="-122"/>
            </a:endParaRPr>
          </a:p>
          <a:p>
            <a:pPr marL="342900" indent="-342900" algn="l">
              <a:lnSpc>
                <a:spcPct val="100000"/>
              </a:lnSpc>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感兴趣同学可以自行阅读</a:t>
            </a:r>
            <a:r>
              <a:rPr lang="en-US" altLang="zh-CN" dirty="0">
                <a:latin typeface="微软雅黑" panose="020B0503020204020204" pitchFamily="34" charset="-122"/>
                <a:ea typeface="微软雅黑" panose="020B0503020204020204" pitchFamily="34" charset="-122"/>
              </a:rPr>
              <a:t>ns16550a</a:t>
            </a:r>
            <a:r>
              <a:rPr lang="zh-CN" altLang="en-US" dirty="0">
                <a:latin typeface="微软雅黑" panose="020B0503020204020204" pitchFamily="34" charset="-122"/>
                <a:ea typeface="微软雅黑" panose="020B0503020204020204" pitchFamily="34" charset="-122"/>
              </a:rPr>
              <a:t>在哪些情况下会产生中断</a:t>
            </a:r>
            <a:endParaRPr lang="en-US" altLang="zh-CN" dirty="0">
              <a:latin typeface="微软雅黑" panose="020B0503020204020204" pitchFamily="34" charset="-122"/>
              <a:ea typeface="微软雅黑" panose="020B0503020204020204" pitchFamily="34" charset="-122"/>
            </a:endParaRPr>
          </a:p>
          <a:p>
            <a:pPr marL="342900" indent="-342900" algn="l">
              <a:lnSpc>
                <a:spcPct val="100000"/>
              </a:lnSpc>
              <a:buFont typeface="Wingdings" panose="05000000000000000000" pitchFamily="2" charset="2"/>
              <a:buChar char="l"/>
            </a:pPr>
            <a:endParaRPr lang="en-US" altLang="zh-CN" dirty="0">
              <a:latin typeface="微软雅黑" panose="020B0503020204020204" pitchFamily="34" charset="-122"/>
              <a:ea typeface="微软雅黑" panose="020B0503020204020204" pitchFamily="34" charset="-122"/>
            </a:endParaRPr>
          </a:p>
          <a:p>
            <a:pPr marL="342900" indent="-342900" algn="l">
              <a:lnSpc>
                <a:spcPct val="100000"/>
              </a:lnSpc>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我们已知：</a:t>
            </a:r>
            <a:endParaRPr lang="en-US" altLang="zh-CN" dirty="0">
              <a:latin typeface="微软雅黑" panose="020B0503020204020204" pitchFamily="34" charset="-122"/>
              <a:ea typeface="微软雅黑" panose="020B0503020204020204" pitchFamily="34" charset="-122"/>
            </a:endParaRPr>
          </a:p>
          <a:p>
            <a:pPr marL="800100" lvl="1" indent="-342900" algn="l">
              <a:lnSpc>
                <a:spcPct val="100000"/>
              </a:lnSpc>
              <a:buFont typeface="Wingdings" panose="05000000000000000000" pitchFamily="2" charset="2"/>
              <a:buChar char="Ø"/>
            </a:pPr>
            <a:r>
              <a:rPr lang="zh-CN" altLang="en-US" dirty="0">
                <a:latin typeface="微软雅黑" panose="020B0503020204020204" pitchFamily="34" charset="-122"/>
                <a:ea typeface="微软雅黑" panose="020B0503020204020204" pitchFamily="34" charset="-122"/>
              </a:rPr>
              <a:t>当接收缓冲区（</a:t>
            </a:r>
            <a:r>
              <a:rPr lang="en-US" altLang="zh-CN" dirty="0">
                <a:latin typeface="微软雅黑" panose="020B0503020204020204" pitchFamily="34" charset="-122"/>
                <a:ea typeface="微软雅黑" panose="020B0503020204020204" pitchFamily="34" charset="-122"/>
              </a:rPr>
              <a:t>FIFO</a:t>
            </a:r>
            <a:r>
              <a:rPr lang="zh-CN" altLang="en-US" dirty="0">
                <a:latin typeface="微软雅黑" panose="020B0503020204020204" pitchFamily="34" charset="-122"/>
                <a:ea typeface="微软雅黑" panose="020B0503020204020204" pitchFamily="34" charset="-122"/>
              </a:rPr>
              <a:t>）状态发生改变会发生中断</a:t>
            </a:r>
            <a:endParaRPr lang="en-US" altLang="zh-CN" dirty="0">
              <a:latin typeface="微软雅黑" panose="020B0503020204020204" pitchFamily="34" charset="-122"/>
              <a:ea typeface="微软雅黑" panose="020B0503020204020204" pitchFamily="34" charset="-122"/>
            </a:endParaRPr>
          </a:p>
          <a:p>
            <a:pPr marL="1200150" lvl="2" indent="-285750" algn="l">
              <a:lnSpc>
                <a:spcPct val="10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因此我们可以用这一中断的产生来判断是否有新字符输入，从而获取数据打字</a:t>
            </a:r>
            <a:endParaRPr lang="en-US" altLang="zh-CN"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5096134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2618757" cy="407893"/>
          </a:xfrm>
          <a:prstGeom prst="rect">
            <a:avLst/>
          </a:prstGeom>
          <a:solidFill>
            <a:schemeClr val="bg1"/>
          </a:solidFill>
        </p:spPr>
        <p:txBody>
          <a:bodyPr vert="horz" wrap="square" lIns="0" tIns="0" rIns="0" bIns="0" rtlCol="0">
            <a:noAutofit/>
          </a:bodyPr>
          <a:lstStyle/>
          <a:p>
            <a:pPr marL="12700">
              <a:lnSpc>
                <a:spcPct val="100000"/>
              </a:lnSpc>
            </a:pPr>
            <a:r>
              <a:rPr lang="zh-CN" altLang="en-US" sz="2900" spc="-45" dirty="0">
                <a:solidFill>
                  <a:srgbClr val="002060"/>
                </a:solidFill>
                <a:latin typeface="方正兰亭大黑_GBK" panose="02000000000000000000" pitchFamily="2" charset="-122"/>
                <a:ea typeface="方正兰亭大黑_GBK" panose="02000000000000000000" pitchFamily="2" charset="-122"/>
              </a:rPr>
              <a:t>什么是异常？</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2</a:t>
            </a:fld>
            <a:endParaRPr lang="en-US" dirty="0"/>
          </a:p>
        </p:txBody>
      </p:sp>
      <p:sp>
        <p:nvSpPr>
          <p:cNvPr id="9" name="Title 1">
            <a:extLst>
              <a:ext uri="{FF2B5EF4-FFF2-40B4-BE49-F238E27FC236}">
                <a16:creationId xmlns:a16="http://schemas.microsoft.com/office/drawing/2014/main" id="{AA162D5E-830B-4DC2-A2A9-C6250AC8682D}"/>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sp>
        <p:nvSpPr>
          <p:cNvPr id="11" name="Content Placeholder 2">
            <a:extLst>
              <a:ext uri="{FF2B5EF4-FFF2-40B4-BE49-F238E27FC236}">
                <a16:creationId xmlns:a16="http://schemas.microsoft.com/office/drawing/2014/main" id="{DA9514CC-01CB-476B-8754-443605B6385D}"/>
              </a:ext>
            </a:extLst>
          </p:cNvPr>
          <p:cNvSpPr txBox="1">
            <a:spLocks/>
          </p:cNvSpPr>
          <p:nvPr/>
        </p:nvSpPr>
        <p:spPr>
          <a:xfrm>
            <a:off x="628650" y="1825625"/>
            <a:ext cx="78867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lnSpc>
                <a:spcPct val="100000"/>
              </a:lnSpc>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异常是指处理器接收到</a:t>
            </a:r>
            <a:r>
              <a:rPr lang="zh-CN" altLang="en-US" b="1" dirty="0">
                <a:latin typeface="微软雅黑" panose="020B0503020204020204" pitchFamily="34" charset="-122"/>
                <a:ea typeface="微软雅黑" panose="020B0503020204020204" pitchFamily="34" charset="-122"/>
              </a:rPr>
              <a:t>来自硬件或软件的信号</a:t>
            </a:r>
            <a:r>
              <a:rPr lang="zh-CN" altLang="en-US" dirty="0">
                <a:latin typeface="微软雅黑" panose="020B0503020204020204" pitchFamily="34" charset="-122"/>
                <a:ea typeface="微软雅黑" panose="020B0503020204020204" pitchFamily="34" charset="-122"/>
              </a:rPr>
              <a:t>，提示发生了某个事件，并跳转到异常处理入口地址执行异常处理函数的过程。</a:t>
            </a:r>
            <a:endParaRPr lang="en-US" altLang="zh-CN" dirty="0">
              <a:latin typeface="微软雅黑" panose="020B0503020204020204" pitchFamily="34" charset="-122"/>
              <a:ea typeface="微软雅黑" panose="020B0503020204020204" pitchFamily="34" charset="-122"/>
            </a:endParaRPr>
          </a:p>
          <a:p>
            <a:pPr marL="342900" indent="-342900" algn="l">
              <a:lnSpc>
                <a:spcPct val="100000"/>
              </a:lnSpc>
              <a:buFont typeface="Wingdings" panose="05000000000000000000" pitchFamily="2" charset="2"/>
              <a:buChar char="l"/>
            </a:pPr>
            <a:endParaRPr lang="en-US" dirty="0">
              <a:latin typeface="微软雅黑" panose="020B0503020204020204" pitchFamily="34" charset="-122"/>
              <a:ea typeface="微软雅黑" panose="020B0503020204020204" pitchFamily="34" charset="-122"/>
            </a:endParaRPr>
          </a:p>
          <a:p>
            <a:pPr marL="342900" indent="-342900" algn="l">
              <a:lnSpc>
                <a:spcPct val="100000"/>
              </a:lnSpc>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在不同的</a:t>
            </a:r>
            <a:r>
              <a:rPr lang="en-US" altLang="zh-CN" dirty="0">
                <a:latin typeface="微软雅黑" panose="020B0503020204020204" pitchFamily="34" charset="-122"/>
                <a:ea typeface="微软雅黑" panose="020B0503020204020204" pitchFamily="34" charset="-122"/>
              </a:rPr>
              <a:t>ISA</a:t>
            </a:r>
            <a:r>
              <a:rPr lang="zh-CN" altLang="en-US" dirty="0">
                <a:latin typeface="微软雅黑" panose="020B0503020204020204" pitchFamily="34" charset="-122"/>
                <a:ea typeface="微软雅黑" panose="020B0503020204020204" pitchFamily="34" charset="-122"/>
              </a:rPr>
              <a:t>中，中断和异常的关系不同</a:t>
            </a:r>
            <a:endParaRPr lang="en-US" altLang="zh-CN" dirty="0">
              <a:latin typeface="微软雅黑" panose="020B0503020204020204" pitchFamily="34" charset="-122"/>
              <a:ea typeface="微软雅黑" panose="020B0503020204020204" pitchFamily="34" charset="-122"/>
            </a:endParaRPr>
          </a:p>
          <a:p>
            <a:pPr marL="800100" lvl="1" indent="-342900" algn="l">
              <a:lnSpc>
                <a:spcPct val="100000"/>
              </a:lnSpc>
              <a:buFont typeface="Wingdings" panose="05000000000000000000" pitchFamily="2" charset="2"/>
              <a:buChar char="l"/>
            </a:pPr>
            <a:r>
              <a:rPr lang="en-US" altLang="zh-CN" dirty="0">
                <a:latin typeface="微软雅黑" panose="020B0503020204020204" pitchFamily="34" charset="-122"/>
                <a:ea typeface="微软雅黑" panose="020B0503020204020204" pitchFamily="34" charset="-122"/>
              </a:rPr>
              <a:t>x86</a:t>
            </a:r>
            <a:r>
              <a:rPr lang="zh-CN" altLang="en-US" dirty="0">
                <a:latin typeface="微软雅黑" panose="020B0503020204020204" pitchFamily="34" charset="-122"/>
                <a:ea typeface="微软雅黑" panose="020B0503020204020204" pitchFamily="34" charset="-122"/>
              </a:rPr>
              <a:t>上异常属于中断</a:t>
            </a:r>
            <a:endParaRPr lang="en-US" altLang="zh-CN" dirty="0">
              <a:latin typeface="微软雅黑" panose="020B0503020204020204" pitchFamily="34" charset="-122"/>
              <a:ea typeface="微软雅黑" panose="020B0503020204020204" pitchFamily="34" charset="-122"/>
            </a:endParaRPr>
          </a:p>
          <a:p>
            <a:pPr marL="800100" lvl="1" indent="-342900" algn="l">
              <a:lnSpc>
                <a:spcPct val="100000"/>
              </a:lnSpc>
              <a:buFont typeface="Wingdings" panose="05000000000000000000" pitchFamily="2" charset="2"/>
              <a:buChar char="l"/>
            </a:pPr>
            <a:r>
              <a:rPr lang="en-US" altLang="zh-CN" dirty="0">
                <a:latin typeface="微软雅黑" panose="020B0503020204020204" pitchFamily="34" charset="-122"/>
                <a:ea typeface="微软雅黑" panose="020B0503020204020204" pitchFamily="34" charset="-122"/>
              </a:rPr>
              <a:t>MIPS/</a:t>
            </a:r>
            <a:r>
              <a:rPr lang="en-US" altLang="zh-CN" dirty="0" err="1">
                <a:latin typeface="微软雅黑" panose="020B0503020204020204" pitchFamily="34" charset="-122"/>
                <a:ea typeface="微软雅黑" panose="020B0503020204020204" pitchFamily="34" charset="-122"/>
              </a:rPr>
              <a:t>LoongArch</a:t>
            </a:r>
            <a:r>
              <a:rPr lang="zh-CN" altLang="en-US" dirty="0">
                <a:latin typeface="微软雅黑" panose="020B0503020204020204" pitchFamily="34" charset="-122"/>
                <a:ea typeface="微软雅黑" panose="020B0503020204020204" pitchFamily="34" charset="-122"/>
              </a:rPr>
              <a:t>上中断属于异常</a:t>
            </a:r>
            <a:endParaRPr lang="en-US" altLang="zh-CN" dirty="0">
              <a:latin typeface="微软雅黑" panose="020B0503020204020204" pitchFamily="34" charset="-122"/>
              <a:ea typeface="微软雅黑" panose="020B0503020204020204" pitchFamily="34" charset="-122"/>
            </a:endParaRPr>
          </a:p>
          <a:p>
            <a:pPr marL="800100" lvl="1" indent="-342900" algn="l">
              <a:lnSpc>
                <a:spcPct val="100000"/>
              </a:lnSpc>
              <a:buFont typeface="Wingdings" panose="05000000000000000000" pitchFamily="2" charset="2"/>
              <a:buChar char="l"/>
            </a:pPr>
            <a:r>
              <a:rPr lang="en-US" altLang="zh-CN" dirty="0">
                <a:latin typeface="微软雅黑" panose="020B0503020204020204" pitchFamily="34" charset="-122"/>
                <a:ea typeface="微软雅黑" panose="020B0503020204020204" pitchFamily="34" charset="-122"/>
              </a:rPr>
              <a:t>RISC-V</a:t>
            </a:r>
            <a:r>
              <a:rPr lang="zh-CN" altLang="en-US" dirty="0">
                <a:latin typeface="微软雅黑" panose="020B0503020204020204" pitchFamily="34" charset="-122"/>
                <a:ea typeface="微软雅黑" panose="020B0503020204020204" pitchFamily="34" charset="-122"/>
              </a:rPr>
              <a:t>上中断与异常并列同属</a:t>
            </a:r>
            <a:r>
              <a:rPr lang="en-US" altLang="zh-CN" dirty="0">
                <a:latin typeface="微软雅黑" panose="020B0503020204020204" pitchFamily="34" charset="-122"/>
                <a:ea typeface="微软雅黑" panose="020B0503020204020204" pitchFamily="34" charset="-122"/>
              </a:rPr>
              <a:t>Trap</a:t>
            </a:r>
          </a:p>
        </p:txBody>
      </p:sp>
    </p:spTree>
    <p:extLst>
      <p:ext uri="{BB962C8B-B14F-4D97-AF65-F5344CB8AC3E}">
        <p14:creationId xmlns:p14="http://schemas.microsoft.com/office/powerpoint/2010/main" val="3504390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57307"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a:solidFill>
                  <a:srgbClr val="002060"/>
                </a:solidFill>
                <a:latin typeface="方正兰亭大黑_GBK" panose="02000000000000000000" pitchFamily="2" charset="-122"/>
                <a:ea typeface="方正兰亭大黑_GBK" panose="02000000000000000000" pitchFamily="2" charset="-122"/>
              </a:rPr>
              <a:t>LoongArch32</a:t>
            </a:r>
            <a:r>
              <a:rPr lang="zh-CN" altLang="en-US" sz="2900" spc="-45" dirty="0">
                <a:solidFill>
                  <a:srgbClr val="002060"/>
                </a:solidFill>
                <a:latin typeface="方正兰亭大黑_GBK" panose="02000000000000000000" pitchFamily="2" charset="-122"/>
                <a:ea typeface="方正兰亭大黑_GBK" panose="02000000000000000000" pitchFamily="2" charset="-122"/>
              </a:rPr>
              <a:t>的异常（例外）类型</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3</a:t>
            </a:fld>
            <a:endParaRPr lang="en-US" dirty="0"/>
          </a:p>
        </p:txBody>
      </p:sp>
      <p:sp>
        <p:nvSpPr>
          <p:cNvPr id="9" name="Title 1">
            <a:extLst>
              <a:ext uri="{FF2B5EF4-FFF2-40B4-BE49-F238E27FC236}">
                <a16:creationId xmlns:a16="http://schemas.microsoft.com/office/drawing/2014/main" id="{AA162D5E-830B-4DC2-A2A9-C6250AC8682D}"/>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graphicFrame>
        <p:nvGraphicFramePr>
          <p:cNvPr id="12" name="Content Placeholder 6">
            <a:extLst>
              <a:ext uri="{FF2B5EF4-FFF2-40B4-BE49-F238E27FC236}">
                <a16:creationId xmlns:a16="http://schemas.microsoft.com/office/drawing/2014/main" id="{76DED346-4BDC-4AFB-A6CF-FA45C95A2353}"/>
              </a:ext>
            </a:extLst>
          </p:cNvPr>
          <p:cNvGraphicFramePr>
            <a:graphicFrameLocks/>
          </p:cNvGraphicFramePr>
          <p:nvPr>
            <p:extLst>
              <p:ext uri="{D42A27DB-BD31-4B8C-83A1-F6EECF244321}">
                <p14:modId xmlns:p14="http://schemas.microsoft.com/office/powerpoint/2010/main" val="3671332091"/>
              </p:ext>
            </p:extLst>
          </p:nvPr>
        </p:nvGraphicFramePr>
        <p:xfrm>
          <a:off x="269866" y="1613367"/>
          <a:ext cx="8604267" cy="2685023"/>
        </p:xfrm>
        <a:graphic>
          <a:graphicData uri="http://schemas.openxmlformats.org/drawingml/2006/table">
            <a:tbl>
              <a:tblPr firstRow="1" bandRow="1">
                <a:tableStyleId>{5C22544A-7EE6-4342-B048-85BDC9FD1C3A}</a:tableStyleId>
              </a:tblPr>
              <a:tblGrid>
                <a:gridCol w="548965">
                  <a:extLst>
                    <a:ext uri="{9D8B030D-6E8A-4147-A177-3AD203B41FA5}">
                      <a16:colId xmlns:a16="http://schemas.microsoft.com/office/drawing/2014/main" val="4156439277"/>
                    </a:ext>
                  </a:extLst>
                </a:gridCol>
                <a:gridCol w="823448">
                  <a:extLst>
                    <a:ext uri="{9D8B030D-6E8A-4147-A177-3AD203B41FA5}">
                      <a16:colId xmlns:a16="http://schemas.microsoft.com/office/drawing/2014/main" val="4126390588"/>
                    </a:ext>
                  </a:extLst>
                </a:gridCol>
                <a:gridCol w="838697">
                  <a:extLst>
                    <a:ext uri="{9D8B030D-6E8A-4147-A177-3AD203B41FA5}">
                      <a16:colId xmlns:a16="http://schemas.microsoft.com/office/drawing/2014/main" val="2768372286"/>
                    </a:ext>
                  </a:extLst>
                </a:gridCol>
                <a:gridCol w="1406723">
                  <a:extLst>
                    <a:ext uri="{9D8B030D-6E8A-4147-A177-3AD203B41FA5}">
                      <a16:colId xmlns:a16="http://schemas.microsoft.com/office/drawing/2014/main" val="2598935259"/>
                    </a:ext>
                  </a:extLst>
                </a:gridCol>
                <a:gridCol w="4986434">
                  <a:extLst>
                    <a:ext uri="{9D8B030D-6E8A-4147-A177-3AD203B41FA5}">
                      <a16:colId xmlns:a16="http://schemas.microsoft.com/office/drawing/2014/main" val="483262402"/>
                    </a:ext>
                  </a:extLst>
                </a:gridCol>
              </a:tblGrid>
              <a:tr h="244093">
                <a:tc>
                  <a:txBody>
                    <a:bodyPr/>
                    <a:lstStyle/>
                    <a:p>
                      <a:pPr algn="ctr" fontAlgn="ctr"/>
                      <a:r>
                        <a:rPr lang="en-US" sz="1400" u="none" strike="noStrike">
                          <a:effectLst/>
                        </a:rPr>
                        <a:t>Ecode</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EsubCode</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a:effectLst/>
                        </a:rPr>
                        <a:t>异常代号</a:t>
                      </a:r>
                      <a:endParaRPr lang="zh-CN" alt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a:effectLst/>
                        </a:rPr>
                        <a:t>异常类型</a:t>
                      </a:r>
                      <a:endParaRPr lang="zh-CN" alt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dirty="0">
                          <a:effectLst/>
                        </a:rPr>
                        <a:t>硬件产生条件</a:t>
                      </a:r>
                      <a:endParaRPr lang="zh-CN" altLang="en-US" sz="1400" b="0" i="0" u="none" strike="noStrike" dirty="0">
                        <a:solidFill>
                          <a:srgbClr val="000000"/>
                        </a:solidFill>
                        <a:effectLst/>
                        <a:latin typeface="Calibri" panose="020F0502020204030204" pitchFamily="34" charset="0"/>
                      </a:endParaRPr>
                    </a:p>
                  </a:txBody>
                  <a:tcPr marL="11442" marR="11442" marT="11442" marB="0" anchor="ctr"/>
                </a:tc>
                <a:extLst>
                  <a:ext uri="{0D108BD9-81ED-4DB2-BD59-A6C34878D82A}">
                    <a16:rowId xmlns:a16="http://schemas.microsoft.com/office/drawing/2014/main" val="4179809697"/>
                  </a:ext>
                </a:extLst>
              </a:tr>
              <a:tr h="244093">
                <a:tc>
                  <a:txBody>
                    <a:bodyPr/>
                    <a:lstStyle/>
                    <a:p>
                      <a:pPr algn="ctr" fontAlgn="ctr"/>
                      <a:r>
                        <a:rPr lang="en-US" sz="1400" u="none" strike="noStrike">
                          <a:effectLst/>
                        </a:rPr>
                        <a:t>0x0</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endParaRPr lang="en-CN"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INT</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dirty="0">
                          <a:effectLst/>
                        </a:rPr>
                        <a:t>中断</a:t>
                      </a:r>
                      <a:endParaRPr lang="zh-CN" altLang="en-US" sz="1400" b="0" i="0" u="none" strike="noStrike" dirty="0">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a:effectLst/>
                        </a:rPr>
                        <a:t>接收到外部硬件中断、核间中断、内部软中断、定时器中断</a:t>
                      </a:r>
                      <a:endParaRPr lang="zh-CN" altLang="en-US" sz="1400" b="0" i="0" u="none" strike="noStrike">
                        <a:solidFill>
                          <a:srgbClr val="000000"/>
                        </a:solidFill>
                        <a:effectLst/>
                        <a:latin typeface="Calibri" panose="020F0502020204030204" pitchFamily="34" charset="0"/>
                      </a:endParaRPr>
                    </a:p>
                  </a:txBody>
                  <a:tcPr marL="11442" marR="11442" marT="11442" marB="0" anchor="ctr"/>
                </a:tc>
                <a:extLst>
                  <a:ext uri="{0D108BD9-81ED-4DB2-BD59-A6C34878D82A}">
                    <a16:rowId xmlns:a16="http://schemas.microsoft.com/office/drawing/2014/main" val="3573678514"/>
                  </a:ext>
                </a:extLst>
              </a:tr>
              <a:tr h="244093">
                <a:tc>
                  <a:txBody>
                    <a:bodyPr/>
                    <a:lstStyle/>
                    <a:p>
                      <a:pPr algn="ctr" fontAlgn="ctr"/>
                      <a:r>
                        <a:rPr lang="en-US" sz="1400" u="none" strike="noStrike">
                          <a:effectLst/>
                        </a:rPr>
                        <a:t>0x1</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endParaRPr lang="en-CN"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PIL</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dirty="0">
                          <a:effectLst/>
                        </a:rPr>
                        <a:t>load</a:t>
                      </a:r>
                      <a:r>
                        <a:rPr lang="zh-CN" altLang="en-US" sz="1400" u="none" strike="noStrike" dirty="0">
                          <a:effectLst/>
                        </a:rPr>
                        <a:t>操作页无效</a:t>
                      </a:r>
                      <a:endParaRPr lang="zh-CN" altLang="en-US" sz="1400" b="0" i="0" u="none" strike="noStrike" dirty="0">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load</a:t>
                      </a:r>
                      <a:r>
                        <a:rPr lang="zh-CN" altLang="en-US" sz="1400" u="none" strike="noStrike">
                          <a:effectLst/>
                        </a:rPr>
                        <a:t>指令访问的页表项无效</a:t>
                      </a:r>
                      <a:endParaRPr lang="zh-CN" altLang="en-US" sz="1400" b="0" i="0" u="none" strike="noStrike">
                        <a:solidFill>
                          <a:srgbClr val="000000"/>
                        </a:solidFill>
                        <a:effectLst/>
                        <a:latin typeface="Calibri" panose="020F0502020204030204" pitchFamily="34" charset="0"/>
                      </a:endParaRPr>
                    </a:p>
                  </a:txBody>
                  <a:tcPr marL="11442" marR="11442" marT="11442" marB="0" anchor="ctr"/>
                </a:tc>
                <a:extLst>
                  <a:ext uri="{0D108BD9-81ED-4DB2-BD59-A6C34878D82A}">
                    <a16:rowId xmlns:a16="http://schemas.microsoft.com/office/drawing/2014/main" val="1173415499"/>
                  </a:ext>
                </a:extLst>
              </a:tr>
              <a:tr h="244093">
                <a:tc>
                  <a:txBody>
                    <a:bodyPr/>
                    <a:lstStyle/>
                    <a:p>
                      <a:pPr algn="ctr" fontAlgn="ctr"/>
                      <a:r>
                        <a:rPr lang="en-US" sz="1400" u="none" strike="noStrike">
                          <a:effectLst/>
                        </a:rPr>
                        <a:t>0x2</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endParaRPr lang="en-CN"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PIS</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dirty="0">
                          <a:effectLst/>
                        </a:rPr>
                        <a:t>store</a:t>
                      </a:r>
                      <a:r>
                        <a:rPr lang="zh-CN" altLang="en-US" sz="1400" u="none" strike="noStrike" dirty="0">
                          <a:effectLst/>
                        </a:rPr>
                        <a:t>操作页无效</a:t>
                      </a:r>
                      <a:endParaRPr lang="zh-CN" altLang="en-US" sz="1400" b="0" i="0" u="none" strike="noStrike" dirty="0">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store</a:t>
                      </a:r>
                      <a:r>
                        <a:rPr lang="zh-CN" altLang="en-US" sz="1400" u="none" strike="noStrike">
                          <a:effectLst/>
                        </a:rPr>
                        <a:t>指令访问的页表项无效</a:t>
                      </a:r>
                      <a:endParaRPr lang="zh-CN" altLang="en-US" sz="1400" b="0" i="0" u="none" strike="noStrike">
                        <a:solidFill>
                          <a:srgbClr val="000000"/>
                        </a:solidFill>
                        <a:effectLst/>
                        <a:latin typeface="Calibri" panose="020F0502020204030204" pitchFamily="34" charset="0"/>
                      </a:endParaRPr>
                    </a:p>
                  </a:txBody>
                  <a:tcPr marL="11442" marR="11442" marT="11442" marB="0" anchor="ctr"/>
                </a:tc>
                <a:extLst>
                  <a:ext uri="{0D108BD9-81ED-4DB2-BD59-A6C34878D82A}">
                    <a16:rowId xmlns:a16="http://schemas.microsoft.com/office/drawing/2014/main" val="751984469"/>
                  </a:ext>
                </a:extLst>
              </a:tr>
              <a:tr h="244093">
                <a:tc>
                  <a:txBody>
                    <a:bodyPr/>
                    <a:lstStyle/>
                    <a:p>
                      <a:pPr algn="ctr" fontAlgn="ctr"/>
                      <a:r>
                        <a:rPr lang="en-US" sz="1400" u="none" strike="noStrike">
                          <a:effectLst/>
                        </a:rPr>
                        <a:t>0x3</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endParaRPr lang="en-CN"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PIF</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a:effectLst/>
                        </a:rPr>
                        <a:t>取指操作页无效</a:t>
                      </a:r>
                      <a:endParaRPr lang="zh-CN" alt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a:effectLst/>
                        </a:rPr>
                        <a:t>取指操作访问的页表项无效</a:t>
                      </a:r>
                      <a:endParaRPr lang="zh-CN" altLang="en-US" sz="1400" b="0" i="0" u="none" strike="noStrike">
                        <a:solidFill>
                          <a:srgbClr val="000000"/>
                        </a:solidFill>
                        <a:effectLst/>
                        <a:latin typeface="Calibri" panose="020F0502020204030204" pitchFamily="34" charset="0"/>
                      </a:endParaRPr>
                    </a:p>
                  </a:txBody>
                  <a:tcPr marL="11442" marR="11442" marT="11442" marB="0" anchor="ctr"/>
                </a:tc>
                <a:extLst>
                  <a:ext uri="{0D108BD9-81ED-4DB2-BD59-A6C34878D82A}">
                    <a16:rowId xmlns:a16="http://schemas.microsoft.com/office/drawing/2014/main" val="2229254782"/>
                  </a:ext>
                </a:extLst>
              </a:tr>
              <a:tr h="244093">
                <a:tc>
                  <a:txBody>
                    <a:bodyPr/>
                    <a:lstStyle/>
                    <a:p>
                      <a:pPr algn="ctr" fontAlgn="ctr"/>
                      <a:r>
                        <a:rPr lang="en-US" sz="1400" u="none" strike="noStrike">
                          <a:effectLst/>
                        </a:rPr>
                        <a:t>0x8</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0x0</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ADEF</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a:effectLst/>
                        </a:rPr>
                        <a:t>取指地址错</a:t>
                      </a:r>
                      <a:endParaRPr lang="zh-CN" alt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dirty="0">
                          <a:effectLst/>
                        </a:rPr>
                        <a:t>取指</a:t>
                      </a:r>
                      <a:r>
                        <a:rPr lang="en-US" sz="1400" u="none" strike="noStrike" dirty="0">
                          <a:effectLst/>
                        </a:rPr>
                        <a:t>PC</a:t>
                      </a:r>
                      <a:r>
                        <a:rPr lang="zh-CN" altLang="en-US" sz="1400" u="none" strike="noStrike" dirty="0">
                          <a:effectLst/>
                        </a:rPr>
                        <a:t>不对齐</a:t>
                      </a:r>
                      <a:endParaRPr lang="zh-CN" altLang="en-US" sz="1400" b="0" i="0" u="none" strike="noStrike" dirty="0">
                        <a:solidFill>
                          <a:srgbClr val="000000"/>
                        </a:solidFill>
                        <a:effectLst/>
                        <a:latin typeface="Calibri" panose="020F0502020204030204" pitchFamily="34" charset="0"/>
                      </a:endParaRPr>
                    </a:p>
                  </a:txBody>
                  <a:tcPr marL="11442" marR="11442" marT="11442" marB="0" anchor="ctr"/>
                </a:tc>
                <a:extLst>
                  <a:ext uri="{0D108BD9-81ED-4DB2-BD59-A6C34878D82A}">
                    <a16:rowId xmlns:a16="http://schemas.microsoft.com/office/drawing/2014/main" val="3268227730"/>
                  </a:ext>
                </a:extLst>
              </a:tr>
              <a:tr h="244093">
                <a:tc>
                  <a:txBody>
                    <a:bodyPr/>
                    <a:lstStyle/>
                    <a:p>
                      <a:pPr algn="ctr" fontAlgn="ctr"/>
                      <a:r>
                        <a:rPr lang="en-US" sz="1400" u="none" strike="noStrike">
                          <a:effectLst/>
                        </a:rPr>
                        <a:t>0x8</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0x1</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ADEM</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a:effectLst/>
                        </a:rPr>
                        <a:t>访存指令地址错</a:t>
                      </a:r>
                      <a:endParaRPr lang="zh-CN" alt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a:effectLst/>
                        </a:rPr>
                        <a:t>访存地址不对齐</a:t>
                      </a:r>
                      <a:endParaRPr lang="zh-CN" altLang="en-US" sz="1400" b="0" i="0" u="none" strike="noStrike">
                        <a:solidFill>
                          <a:srgbClr val="000000"/>
                        </a:solidFill>
                        <a:effectLst/>
                        <a:latin typeface="Calibri" panose="020F0502020204030204" pitchFamily="34" charset="0"/>
                      </a:endParaRPr>
                    </a:p>
                  </a:txBody>
                  <a:tcPr marL="11442" marR="11442" marT="11442" marB="0" anchor="ctr"/>
                </a:tc>
                <a:extLst>
                  <a:ext uri="{0D108BD9-81ED-4DB2-BD59-A6C34878D82A}">
                    <a16:rowId xmlns:a16="http://schemas.microsoft.com/office/drawing/2014/main" val="1317121067"/>
                  </a:ext>
                </a:extLst>
              </a:tr>
              <a:tr h="244093">
                <a:tc>
                  <a:txBody>
                    <a:bodyPr/>
                    <a:lstStyle/>
                    <a:p>
                      <a:pPr algn="ctr" fontAlgn="ctr"/>
                      <a:r>
                        <a:rPr lang="en-US" sz="1400" u="none" strike="noStrike">
                          <a:effectLst/>
                        </a:rPr>
                        <a:t>0xB</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endParaRPr lang="en-CN"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SYS</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a:effectLst/>
                        </a:rPr>
                        <a:t>系统调用</a:t>
                      </a:r>
                      <a:endParaRPr lang="zh-CN" alt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a:effectLst/>
                        </a:rPr>
                        <a:t>执行</a:t>
                      </a:r>
                      <a:r>
                        <a:rPr lang="en-US" sz="1400" u="none" strike="noStrike">
                          <a:effectLst/>
                        </a:rPr>
                        <a:t>syscall</a:t>
                      </a:r>
                      <a:r>
                        <a:rPr lang="zh-CN" altLang="en-US" sz="1400" u="none" strike="noStrike">
                          <a:effectLst/>
                        </a:rPr>
                        <a:t>指令</a:t>
                      </a:r>
                      <a:endParaRPr lang="zh-CN" altLang="en-US" sz="1400" b="0" i="0" u="none" strike="noStrike">
                        <a:solidFill>
                          <a:srgbClr val="000000"/>
                        </a:solidFill>
                        <a:effectLst/>
                        <a:latin typeface="Calibri" panose="020F0502020204030204" pitchFamily="34" charset="0"/>
                      </a:endParaRPr>
                    </a:p>
                  </a:txBody>
                  <a:tcPr marL="11442" marR="11442" marT="11442" marB="0" anchor="ctr"/>
                </a:tc>
                <a:extLst>
                  <a:ext uri="{0D108BD9-81ED-4DB2-BD59-A6C34878D82A}">
                    <a16:rowId xmlns:a16="http://schemas.microsoft.com/office/drawing/2014/main" val="561151388"/>
                  </a:ext>
                </a:extLst>
              </a:tr>
              <a:tr h="244093">
                <a:tc>
                  <a:txBody>
                    <a:bodyPr/>
                    <a:lstStyle/>
                    <a:p>
                      <a:pPr algn="ctr" fontAlgn="ctr"/>
                      <a:r>
                        <a:rPr lang="en-US" sz="1400" u="none" strike="noStrike">
                          <a:effectLst/>
                        </a:rPr>
                        <a:t>0xD</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endParaRPr lang="en-CN"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INE</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a:effectLst/>
                        </a:rPr>
                        <a:t>指令不存在</a:t>
                      </a:r>
                      <a:endParaRPr lang="zh-CN" alt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dirty="0">
                          <a:effectLst/>
                        </a:rPr>
                        <a:t>当前指令是一条未定义指令</a:t>
                      </a:r>
                      <a:endParaRPr lang="zh-CN" altLang="en-US" sz="1400" b="0" i="0" u="none" strike="noStrike" dirty="0">
                        <a:solidFill>
                          <a:srgbClr val="000000"/>
                        </a:solidFill>
                        <a:effectLst/>
                        <a:latin typeface="Calibri" panose="020F0502020204030204" pitchFamily="34" charset="0"/>
                      </a:endParaRPr>
                    </a:p>
                  </a:txBody>
                  <a:tcPr marL="11442" marR="11442" marT="11442" marB="0" anchor="ctr"/>
                </a:tc>
                <a:extLst>
                  <a:ext uri="{0D108BD9-81ED-4DB2-BD59-A6C34878D82A}">
                    <a16:rowId xmlns:a16="http://schemas.microsoft.com/office/drawing/2014/main" val="3613690250"/>
                  </a:ext>
                </a:extLst>
              </a:tr>
              <a:tr h="244093">
                <a:tc>
                  <a:txBody>
                    <a:bodyPr/>
                    <a:lstStyle/>
                    <a:p>
                      <a:pPr algn="ctr" fontAlgn="ctr"/>
                      <a:r>
                        <a:rPr lang="en-US" sz="1400" u="none" strike="noStrike">
                          <a:effectLst/>
                        </a:rPr>
                        <a:t>0xE</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endParaRPr lang="en-CN"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IPE</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dirty="0">
                          <a:effectLst/>
                        </a:rPr>
                        <a:t>指令特权等级错</a:t>
                      </a:r>
                      <a:endParaRPr lang="zh-CN" altLang="en-US" sz="1400" b="0" i="0" u="none" strike="noStrike" dirty="0">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CPU</a:t>
                      </a:r>
                      <a:r>
                        <a:rPr lang="zh-CN" altLang="en-US" sz="1400" u="none" strike="noStrike">
                          <a:effectLst/>
                        </a:rPr>
                        <a:t>当前处于</a:t>
                      </a:r>
                      <a:r>
                        <a:rPr lang="en-US" sz="1400" u="none" strike="noStrike">
                          <a:effectLst/>
                        </a:rPr>
                        <a:t>PLV3，</a:t>
                      </a:r>
                      <a:r>
                        <a:rPr lang="zh-CN" altLang="en-US" sz="1400" u="none" strike="noStrike">
                          <a:effectLst/>
                        </a:rPr>
                        <a:t>执行特权指令</a:t>
                      </a:r>
                      <a:endParaRPr lang="zh-CN" altLang="en-US" sz="1400" b="0" i="0" u="none" strike="noStrike">
                        <a:solidFill>
                          <a:srgbClr val="000000"/>
                        </a:solidFill>
                        <a:effectLst/>
                        <a:latin typeface="Calibri" panose="020F0502020204030204" pitchFamily="34" charset="0"/>
                      </a:endParaRPr>
                    </a:p>
                  </a:txBody>
                  <a:tcPr marL="11442" marR="11442" marT="11442" marB="0" anchor="ctr"/>
                </a:tc>
                <a:extLst>
                  <a:ext uri="{0D108BD9-81ED-4DB2-BD59-A6C34878D82A}">
                    <a16:rowId xmlns:a16="http://schemas.microsoft.com/office/drawing/2014/main" val="2767391293"/>
                  </a:ext>
                </a:extLst>
              </a:tr>
              <a:tr h="244093">
                <a:tc>
                  <a:txBody>
                    <a:bodyPr/>
                    <a:lstStyle/>
                    <a:p>
                      <a:pPr algn="ctr" fontAlgn="ctr"/>
                      <a:r>
                        <a:rPr lang="en-US" sz="1400" u="none" strike="noStrike">
                          <a:effectLst/>
                        </a:rPr>
                        <a:t>0x3F</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endParaRPr lang="en-CN"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TLBR</a:t>
                      </a:r>
                      <a:endParaRPr 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en-US" sz="1400" u="none" strike="noStrike">
                          <a:effectLst/>
                        </a:rPr>
                        <a:t>TLB</a:t>
                      </a:r>
                      <a:r>
                        <a:rPr lang="zh-CN" altLang="en-US" sz="1400" u="none" strike="noStrike">
                          <a:effectLst/>
                        </a:rPr>
                        <a:t>重填</a:t>
                      </a:r>
                      <a:endParaRPr lang="zh-CN" altLang="en-US" sz="1400" b="0" i="0" u="none" strike="noStrike">
                        <a:solidFill>
                          <a:srgbClr val="000000"/>
                        </a:solidFill>
                        <a:effectLst/>
                        <a:latin typeface="Calibri" panose="020F0502020204030204" pitchFamily="34" charset="0"/>
                      </a:endParaRPr>
                    </a:p>
                  </a:txBody>
                  <a:tcPr marL="11442" marR="11442" marT="11442" marB="0" anchor="ctr"/>
                </a:tc>
                <a:tc>
                  <a:txBody>
                    <a:bodyPr/>
                    <a:lstStyle/>
                    <a:p>
                      <a:pPr algn="ctr" fontAlgn="ctr"/>
                      <a:r>
                        <a:rPr lang="zh-CN" altLang="en-US" sz="1400" u="none" strike="noStrike" dirty="0">
                          <a:effectLst/>
                        </a:rPr>
                        <a:t>映射地址模式下，访存地址不在</a:t>
                      </a:r>
                      <a:r>
                        <a:rPr lang="en-US" sz="1400" u="none" strike="noStrike" dirty="0">
                          <a:effectLst/>
                        </a:rPr>
                        <a:t>DMW</a:t>
                      </a:r>
                      <a:r>
                        <a:rPr lang="zh-CN" altLang="en-US" sz="1400" u="none" strike="noStrike" dirty="0">
                          <a:effectLst/>
                        </a:rPr>
                        <a:t>中且</a:t>
                      </a:r>
                      <a:r>
                        <a:rPr lang="en-US" sz="1400" u="none" strike="noStrike" dirty="0">
                          <a:effectLst/>
                        </a:rPr>
                        <a:t>TLB</a:t>
                      </a:r>
                      <a:r>
                        <a:rPr lang="zh-CN" altLang="en-US" sz="1400" u="none" strike="noStrike" dirty="0">
                          <a:effectLst/>
                        </a:rPr>
                        <a:t>无法匹配</a:t>
                      </a:r>
                      <a:endParaRPr lang="zh-CN" altLang="en-US" sz="1400" b="0" i="0" u="none" strike="noStrike" dirty="0">
                        <a:solidFill>
                          <a:srgbClr val="000000"/>
                        </a:solidFill>
                        <a:effectLst/>
                        <a:latin typeface="Calibri" panose="020F0502020204030204" pitchFamily="34" charset="0"/>
                      </a:endParaRPr>
                    </a:p>
                  </a:txBody>
                  <a:tcPr marL="11442" marR="11442" marT="11442" marB="0" anchor="ctr"/>
                </a:tc>
                <a:extLst>
                  <a:ext uri="{0D108BD9-81ED-4DB2-BD59-A6C34878D82A}">
                    <a16:rowId xmlns:a16="http://schemas.microsoft.com/office/drawing/2014/main" val="662860245"/>
                  </a:ext>
                </a:extLst>
              </a:tr>
            </a:tbl>
          </a:graphicData>
        </a:graphic>
      </p:graphicFrame>
      <p:sp>
        <p:nvSpPr>
          <p:cNvPr id="13" name="TextBox 7">
            <a:extLst>
              <a:ext uri="{FF2B5EF4-FFF2-40B4-BE49-F238E27FC236}">
                <a16:creationId xmlns:a16="http://schemas.microsoft.com/office/drawing/2014/main" id="{6FE2A0C6-E6B3-4847-B175-7D3FFB9137EF}"/>
              </a:ext>
            </a:extLst>
          </p:cNvPr>
          <p:cNvSpPr txBox="1"/>
          <p:nvPr/>
        </p:nvSpPr>
        <p:spPr>
          <a:xfrm>
            <a:off x="376238" y="4672091"/>
            <a:ext cx="8420568" cy="584775"/>
          </a:xfrm>
          <a:prstGeom prst="rect">
            <a:avLst/>
          </a:prstGeom>
          <a:noFill/>
        </p:spPr>
        <p:txBody>
          <a:bodyPr wrap="square" rtlCol="0">
            <a:spAutoFit/>
          </a:bodyPr>
          <a:lstStyle/>
          <a:p>
            <a:r>
              <a:rPr lang="en-CN" sz="1600" dirty="0"/>
              <a:t>注</a:t>
            </a:r>
            <a:r>
              <a:rPr lang="zh-CN" altLang="en-US" sz="1600" dirty="0"/>
              <a:t>：</a:t>
            </a:r>
            <a:r>
              <a:rPr lang="en-US" altLang="zh-CN" sz="1600" dirty="0"/>
              <a:t>LoongArch32</a:t>
            </a:r>
            <a:r>
              <a:rPr lang="zh-CN" altLang="en-US" sz="1600" dirty="0"/>
              <a:t>还有其他异常类型，但</a:t>
            </a:r>
            <a:r>
              <a:rPr lang="en-US" altLang="zh-CN" sz="1600" dirty="0" err="1"/>
              <a:t>uCore</a:t>
            </a:r>
            <a:r>
              <a:rPr lang="zh-CN" altLang="en-US" sz="1600" dirty="0"/>
              <a:t>不进行特殊处理，若用户程序发生其他异常则终止用户进程。若出现在内核中则</a:t>
            </a:r>
            <a:r>
              <a:rPr lang="en-US" altLang="zh-CN" sz="1600" dirty="0"/>
              <a:t>panic</a:t>
            </a:r>
            <a:r>
              <a:rPr lang="zh-CN" altLang="en-US" sz="1600" dirty="0"/>
              <a:t>。</a:t>
            </a:r>
            <a:endParaRPr lang="en-US" altLang="zh-CN" sz="1600" dirty="0"/>
          </a:p>
        </p:txBody>
      </p:sp>
    </p:spTree>
    <p:extLst>
      <p:ext uri="{BB962C8B-B14F-4D97-AF65-F5344CB8AC3E}">
        <p14:creationId xmlns:p14="http://schemas.microsoft.com/office/powerpoint/2010/main" val="1461137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3044207" cy="407893"/>
          </a:xfrm>
          <a:prstGeom prst="rect">
            <a:avLst/>
          </a:prstGeom>
          <a:solidFill>
            <a:schemeClr val="bg1"/>
          </a:solidFill>
        </p:spPr>
        <p:txBody>
          <a:bodyPr vert="horz" wrap="square" lIns="0" tIns="0" rIns="0" bIns="0" rtlCol="0">
            <a:noAutofit/>
          </a:bodyPr>
          <a:lstStyle/>
          <a:p>
            <a:pPr marL="12700">
              <a:lnSpc>
                <a:spcPct val="100000"/>
              </a:lnSpc>
            </a:pPr>
            <a:r>
              <a:rPr lang="zh-CN" altLang="en-US" sz="2900" spc="-45" dirty="0">
                <a:solidFill>
                  <a:srgbClr val="002060"/>
                </a:solidFill>
                <a:latin typeface="方正兰亭大黑_GBK" panose="02000000000000000000" pitchFamily="2" charset="-122"/>
                <a:ea typeface="方正兰亭大黑_GBK" panose="02000000000000000000" pitchFamily="2" charset="-122"/>
              </a:rPr>
              <a:t>发生异常的入口</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4</a:t>
            </a:fld>
            <a:endParaRPr lang="en-US" dirty="0"/>
          </a:p>
        </p:txBody>
      </p:sp>
      <p:sp>
        <p:nvSpPr>
          <p:cNvPr id="9" name="Title 1">
            <a:extLst>
              <a:ext uri="{FF2B5EF4-FFF2-40B4-BE49-F238E27FC236}">
                <a16:creationId xmlns:a16="http://schemas.microsoft.com/office/drawing/2014/main" id="{AA162D5E-830B-4DC2-A2A9-C6250AC8682D}"/>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sp>
        <p:nvSpPr>
          <p:cNvPr id="11" name="Title 1">
            <a:extLst>
              <a:ext uri="{FF2B5EF4-FFF2-40B4-BE49-F238E27FC236}">
                <a16:creationId xmlns:a16="http://schemas.microsoft.com/office/drawing/2014/main" id="{568534C2-B0B4-46F2-A06D-77F7992A4B8F}"/>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sp>
        <p:nvSpPr>
          <p:cNvPr id="14" name="Content Placeholder 2">
            <a:extLst>
              <a:ext uri="{FF2B5EF4-FFF2-40B4-BE49-F238E27FC236}">
                <a16:creationId xmlns:a16="http://schemas.microsoft.com/office/drawing/2014/main" id="{36915771-FE59-4CF3-9AE4-89FAB56A898C}"/>
              </a:ext>
            </a:extLst>
          </p:cNvPr>
          <p:cNvSpPr txBox="1">
            <a:spLocks/>
          </p:cNvSpPr>
          <p:nvPr/>
        </p:nvSpPr>
        <p:spPr>
          <a:xfrm>
            <a:off x="486393" y="1406525"/>
            <a:ext cx="78867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Wingdings" panose="05000000000000000000" pitchFamily="2" charset="2"/>
              <a:buChar char="l"/>
            </a:pPr>
            <a:r>
              <a:rPr lang="en-CN" dirty="0">
                <a:latin typeface="微软雅黑" panose="020B0503020204020204" pitchFamily="34" charset="-122"/>
                <a:ea typeface="微软雅黑" panose="020B0503020204020204" pitchFamily="34" charset="-122"/>
              </a:rPr>
              <a:t>L</a:t>
            </a:r>
            <a:r>
              <a:rPr lang="en-US" altLang="zh-CN" dirty="0">
                <a:latin typeface="微软雅黑" panose="020B0503020204020204" pitchFamily="34" charset="-122"/>
                <a:ea typeface="微软雅黑" panose="020B0503020204020204" pitchFamily="34" charset="-122"/>
              </a:rPr>
              <a:t>oongArch32</a:t>
            </a:r>
            <a:r>
              <a:rPr lang="zh-CN" altLang="en-US" dirty="0">
                <a:latin typeface="微软雅黑" panose="020B0503020204020204" pitchFamily="34" charset="-122"/>
                <a:ea typeface="微软雅黑" panose="020B0503020204020204" pitchFamily="34" charset="-122"/>
              </a:rPr>
              <a:t>提供了两个例外入口</a:t>
            </a:r>
            <a:r>
              <a:rPr lang="en-US" altLang="zh-CN" dirty="0">
                <a:latin typeface="微软雅黑" panose="020B0503020204020204" pitchFamily="34" charset="-122"/>
                <a:ea typeface="微软雅黑" panose="020B0503020204020204" pitchFamily="34" charset="-122"/>
              </a:rPr>
              <a:t>CSR</a:t>
            </a:r>
            <a:r>
              <a:rPr lang="zh-CN" altLang="en-US" dirty="0">
                <a:latin typeface="微软雅黑" panose="020B0503020204020204" pitchFamily="34" charset="-122"/>
                <a:ea typeface="微软雅黑" panose="020B0503020204020204" pitchFamily="34" charset="-122"/>
              </a:rPr>
              <a:t>寄存器：</a:t>
            </a:r>
            <a:endParaRPr lang="en-US" altLang="zh-CN" dirty="0">
              <a:latin typeface="微软雅黑" panose="020B0503020204020204" pitchFamily="34" charset="-122"/>
              <a:ea typeface="微软雅黑" panose="020B0503020204020204" pitchFamily="34" charset="-122"/>
            </a:endParaRPr>
          </a:p>
          <a:p>
            <a:pPr marL="800100" lvl="1" indent="-342900" algn="l">
              <a:buFont typeface="Wingdings" panose="05000000000000000000" pitchFamily="2" charset="2"/>
              <a:buChar char="Ø"/>
            </a:pPr>
            <a:r>
              <a:rPr lang="en-CN" dirty="0">
                <a:latin typeface="微软雅黑" panose="020B0503020204020204" pitchFamily="34" charset="-122"/>
                <a:ea typeface="微软雅黑" panose="020B0503020204020204" pitchFamily="34" charset="-122"/>
              </a:rPr>
              <a:t>EENTRY</a:t>
            </a:r>
            <a:r>
              <a:rPr lang="zh-CN" altLang="en-US" dirty="0">
                <a:latin typeface="微软雅黑" panose="020B0503020204020204" pitchFamily="34" charset="-122"/>
                <a:ea typeface="微软雅黑" panose="020B0503020204020204" pitchFamily="34" charset="-122"/>
              </a:rPr>
              <a:t>：除</a:t>
            </a:r>
            <a:r>
              <a:rPr lang="en-US" altLang="zh-CN" dirty="0">
                <a:latin typeface="微软雅黑" panose="020B0503020204020204" pitchFamily="34" charset="-122"/>
                <a:ea typeface="微软雅黑" panose="020B0503020204020204" pitchFamily="34" charset="-122"/>
              </a:rPr>
              <a:t>TLB</a:t>
            </a:r>
            <a:r>
              <a:rPr lang="zh-CN" altLang="en-US" dirty="0">
                <a:latin typeface="微软雅黑" panose="020B0503020204020204" pitchFamily="34" charset="-122"/>
                <a:ea typeface="微软雅黑" panose="020B0503020204020204" pitchFamily="34" charset="-122"/>
              </a:rPr>
              <a:t>重填例外的例外和中断的入口地址</a:t>
            </a:r>
            <a:endParaRPr lang="en-US" altLang="zh-CN" dirty="0">
              <a:latin typeface="微软雅黑" panose="020B0503020204020204" pitchFamily="34" charset="-122"/>
              <a:ea typeface="微软雅黑" panose="020B0503020204020204" pitchFamily="34" charset="-122"/>
            </a:endParaRPr>
          </a:p>
          <a:p>
            <a:pPr marL="800100" lvl="1" indent="-342900" algn="l">
              <a:buFont typeface="Wingdings" panose="05000000000000000000" pitchFamily="2" charset="2"/>
              <a:buChar char="Ø"/>
            </a:pPr>
            <a:r>
              <a:rPr lang="en-US" altLang="zh-CN" dirty="0">
                <a:latin typeface="微软雅黑" panose="020B0503020204020204" pitchFamily="34" charset="-122"/>
                <a:ea typeface="微软雅黑" panose="020B0503020204020204" pitchFamily="34" charset="-122"/>
              </a:rPr>
              <a:t>TLBRENTRY</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TLB</a:t>
            </a:r>
            <a:r>
              <a:rPr lang="zh-CN" altLang="en-US" dirty="0">
                <a:latin typeface="微软雅黑" panose="020B0503020204020204" pitchFamily="34" charset="-122"/>
                <a:ea typeface="微软雅黑" panose="020B0503020204020204" pitchFamily="34" charset="-122"/>
              </a:rPr>
              <a:t>重填例外的入口地址</a:t>
            </a:r>
            <a:endParaRPr lang="en-CN" altLang="zh-CN" dirty="0">
              <a:latin typeface="微软雅黑" panose="020B0503020204020204" pitchFamily="34" charset="-122"/>
              <a:ea typeface="微软雅黑" panose="020B0503020204020204" pitchFamily="34" charset="-122"/>
            </a:endParaRPr>
          </a:p>
          <a:p>
            <a:pPr marL="800100" lvl="1" indent="-342900" algn="l">
              <a:buFont typeface="Wingdings" panose="05000000000000000000" pitchFamily="2" charset="2"/>
              <a:buChar char="l"/>
            </a:pPr>
            <a:endParaRPr lang="en-CN" altLang="zh-CN"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l"/>
            </a:pPr>
            <a:r>
              <a:rPr lang="zh-CN" altLang="en-CN" dirty="0">
                <a:latin typeface="微软雅黑" panose="020B0503020204020204" pitchFamily="34" charset="-122"/>
                <a:ea typeface="微软雅黑" panose="020B0503020204020204" pitchFamily="34" charset="-122"/>
              </a:rPr>
              <a:t>当</a:t>
            </a:r>
            <a:r>
              <a:rPr lang="zh-CN" altLang="en-US" dirty="0">
                <a:latin typeface="微软雅黑" panose="020B0503020204020204" pitchFamily="34" charset="-122"/>
                <a:ea typeface="微软雅黑" panose="020B0503020204020204" pitchFamily="34" charset="-122"/>
              </a:rPr>
              <a:t>发生对应例外时，处理器立即跳转到该入口进行执行。</a:t>
            </a:r>
            <a:endParaRPr lang="en-US" altLang="zh-CN" dirty="0">
              <a:latin typeface="微软雅黑" panose="020B0503020204020204" pitchFamily="34" charset="-122"/>
              <a:ea typeface="微软雅黑" panose="020B0503020204020204" pitchFamily="34" charset="-122"/>
            </a:endParaRPr>
          </a:p>
          <a:p>
            <a:pPr marL="342900" indent="-342900" algn="l">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除中断允许异步外，其它异常必须精确异常。</a:t>
            </a:r>
            <a:endParaRPr lang="en-US" altLang="zh-CN" dirty="0">
              <a:latin typeface="微软雅黑" panose="020B0503020204020204" pitchFamily="34" charset="-122"/>
              <a:ea typeface="微软雅黑" panose="020B0503020204020204" pitchFamily="34" charset="-122"/>
            </a:endParaRPr>
          </a:p>
          <a:p>
            <a:pPr marL="800100" lvl="1" indent="-342900" algn="l">
              <a:buFont typeface="Wingdings" panose="05000000000000000000" pitchFamily="2" charset="2"/>
              <a:buChar char="Ø"/>
            </a:pPr>
            <a:r>
              <a:rPr lang="zh-CN" altLang="en-US" dirty="0">
                <a:latin typeface="微软雅黑" panose="020B0503020204020204" pitchFamily="34" charset="-122"/>
                <a:ea typeface="微软雅黑" panose="020B0503020204020204" pitchFamily="34" charset="-122"/>
              </a:rPr>
              <a:t>在</a:t>
            </a:r>
            <a:r>
              <a:rPr lang="en-US" altLang="zh-CN" dirty="0">
                <a:latin typeface="微软雅黑" panose="020B0503020204020204" pitchFamily="34" charset="-122"/>
                <a:ea typeface="微软雅黑" panose="020B0503020204020204" pitchFamily="34" charset="-122"/>
              </a:rPr>
              <a:t>ISA</a:t>
            </a:r>
            <a:r>
              <a:rPr lang="zh-CN" altLang="en-US" dirty="0">
                <a:latin typeface="微软雅黑" panose="020B0503020204020204" pitchFamily="34" charset="-122"/>
                <a:ea typeface="微软雅黑" panose="020B0503020204020204" pitchFamily="34" charset="-122"/>
              </a:rPr>
              <a:t>层面的状态看来，产生异常前的指令修改全部生效，产生异常后的指令都还未执行。</a:t>
            </a:r>
            <a:endParaRPr lang="en-US" altLang="zh-CN" dirty="0">
              <a:latin typeface="微软雅黑" panose="020B0503020204020204" pitchFamily="34" charset="-122"/>
              <a:ea typeface="微软雅黑" panose="020B0503020204020204" pitchFamily="34" charset="-122"/>
            </a:endParaRPr>
          </a:p>
          <a:p>
            <a:pPr marL="1257300" lvl="2" indent="-342900" algn="l">
              <a:buFont typeface="Arial" panose="020B0604020202020204" pitchFamily="34" charset="0"/>
              <a:buChar char="•"/>
            </a:pPr>
            <a:r>
              <a:rPr lang="zh-CN" altLang="en-US" sz="2000" dirty="0">
                <a:latin typeface="微软雅黑" panose="020B0503020204020204" pitchFamily="34" charset="-122"/>
                <a:ea typeface="微软雅黑" panose="020B0503020204020204" pitchFamily="34" charset="-122"/>
              </a:rPr>
              <a:t>我们强调</a:t>
            </a:r>
            <a:r>
              <a:rPr lang="en-US" altLang="zh-CN" sz="2000" dirty="0">
                <a:latin typeface="微软雅黑" panose="020B0503020204020204" pitchFamily="34" charset="-122"/>
                <a:ea typeface="微软雅黑" panose="020B0503020204020204" pitchFamily="34" charset="-122"/>
              </a:rPr>
              <a:t>ISA</a:t>
            </a:r>
            <a:r>
              <a:rPr lang="zh-CN" altLang="en-US" sz="2000" dirty="0">
                <a:latin typeface="微软雅黑" panose="020B0503020204020204" pitchFamily="34" charset="-122"/>
                <a:ea typeface="微软雅黑" panose="020B0503020204020204" pitchFamily="34" charset="-122"/>
              </a:rPr>
              <a:t>层面是因为超标量处理器有可能会产生一些微架构层面执行过的痕迹，例如</a:t>
            </a:r>
            <a:r>
              <a:rPr lang="en-US" altLang="zh-CN" sz="2000" dirty="0">
                <a:latin typeface="微软雅黑" panose="020B0503020204020204" pitchFamily="34" charset="-122"/>
                <a:ea typeface="微软雅黑" panose="020B0503020204020204" pitchFamily="34" charset="-122"/>
              </a:rPr>
              <a:t>Cache</a:t>
            </a:r>
            <a:r>
              <a:rPr lang="zh-CN" altLang="en-US" sz="2000" dirty="0">
                <a:latin typeface="微软雅黑" panose="020B0503020204020204" pitchFamily="34" charset="-122"/>
                <a:ea typeface="微软雅黑" panose="020B0503020204020204" pitchFamily="34" charset="-122"/>
              </a:rPr>
              <a:t>的状态改变。有兴趣的同学可以了解</a:t>
            </a:r>
            <a:r>
              <a:rPr lang="en-US" altLang="zh-CN" sz="2000" dirty="0">
                <a:latin typeface="微软雅黑" panose="020B0503020204020204" pitchFamily="34" charset="-122"/>
                <a:ea typeface="微软雅黑" panose="020B0503020204020204" pitchFamily="34" charset="-122"/>
              </a:rPr>
              <a:t>Meltdown</a:t>
            </a:r>
            <a:r>
              <a:rPr lang="zh-CN" altLang="en-US" sz="2000" dirty="0">
                <a:latin typeface="微软雅黑" panose="020B0503020204020204" pitchFamily="34" charset="-122"/>
                <a:ea typeface="微软雅黑" panose="020B0503020204020204" pitchFamily="34" charset="-122"/>
              </a:rPr>
              <a:t>和</a:t>
            </a:r>
            <a:r>
              <a:rPr lang="en-US" altLang="zh-CN" sz="2000" dirty="0" err="1">
                <a:latin typeface="微软雅黑" panose="020B0503020204020204" pitchFamily="34" charset="-122"/>
                <a:ea typeface="微软雅黑" panose="020B0503020204020204" pitchFamily="34" charset="-122"/>
              </a:rPr>
              <a:t>Spectre</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079142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5561509"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a:solidFill>
                  <a:srgbClr val="002060"/>
                </a:solidFill>
                <a:latin typeface="方正兰亭大黑_GBK" panose="02000000000000000000" pitchFamily="2" charset="-122"/>
                <a:ea typeface="方正兰亭大黑_GBK" panose="02000000000000000000" pitchFamily="2" charset="-122"/>
              </a:rPr>
              <a:t>LoongArch32</a:t>
            </a:r>
            <a:r>
              <a:rPr lang="zh-CN" altLang="en-US" sz="2900" spc="-45" dirty="0">
                <a:solidFill>
                  <a:srgbClr val="002060"/>
                </a:solidFill>
                <a:latin typeface="方正兰亭大黑_GBK" panose="02000000000000000000" pitchFamily="2" charset="-122"/>
                <a:ea typeface="方正兰亭大黑_GBK" panose="02000000000000000000" pitchFamily="2" charset="-122"/>
              </a:rPr>
              <a:t>的异常处理过程</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5</a:t>
            </a:fld>
            <a:endParaRPr lang="en-US" dirty="0"/>
          </a:p>
        </p:txBody>
      </p:sp>
      <p:sp>
        <p:nvSpPr>
          <p:cNvPr id="9" name="Title 1">
            <a:extLst>
              <a:ext uri="{FF2B5EF4-FFF2-40B4-BE49-F238E27FC236}">
                <a16:creationId xmlns:a16="http://schemas.microsoft.com/office/drawing/2014/main" id="{AA162D5E-830B-4DC2-A2A9-C6250AC8682D}"/>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sp>
        <p:nvSpPr>
          <p:cNvPr id="7" name="Title 1">
            <a:extLst>
              <a:ext uri="{FF2B5EF4-FFF2-40B4-BE49-F238E27FC236}">
                <a16:creationId xmlns:a16="http://schemas.microsoft.com/office/drawing/2014/main" id="{39C3F24A-9127-41B4-A9D9-C44DB29506BB}"/>
              </a:ext>
            </a:extLst>
          </p:cNvPr>
          <p:cNvSpPr txBox="1">
            <a:spLocks/>
          </p:cNvSpPr>
          <p:nvPr/>
        </p:nvSpPr>
        <p:spPr>
          <a:xfrm>
            <a:off x="628650" y="1028143"/>
            <a:ext cx="7886700" cy="99417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graphicFrame>
        <p:nvGraphicFramePr>
          <p:cNvPr id="8" name="Table 6">
            <a:extLst>
              <a:ext uri="{FF2B5EF4-FFF2-40B4-BE49-F238E27FC236}">
                <a16:creationId xmlns:a16="http://schemas.microsoft.com/office/drawing/2014/main" id="{C2DE098D-4FA2-4A31-A84A-AABECC69A1AF}"/>
              </a:ext>
            </a:extLst>
          </p:cNvPr>
          <p:cNvGraphicFramePr>
            <a:graphicFrameLocks noGrp="1"/>
          </p:cNvGraphicFramePr>
          <p:nvPr>
            <p:extLst>
              <p:ext uri="{D42A27DB-BD31-4B8C-83A1-F6EECF244321}">
                <p14:modId xmlns:p14="http://schemas.microsoft.com/office/powerpoint/2010/main" val="2076439911"/>
              </p:ext>
            </p:extLst>
          </p:nvPr>
        </p:nvGraphicFramePr>
        <p:xfrm>
          <a:off x="1646892" y="1880192"/>
          <a:ext cx="3402531" cy="2299677"/>
        </p:xfrm>
        <a:graphic>
          <a:graphicData uri="http://schemas.openxmlformats.org/drawingml/2006/table">
            <a:tbl>
              <a:tblPr firstRow="1" bandRow="1">
                <a:tableStyleId>{5C22544A-7EE6-4342-B048-85BDC9FD1C3A}</a:tableStyleId>
              </a:tblPr>
              <a:tblGrid>
                <a:gridCol w="1494323">
                  <a:extLst>
                    <a:ext uri="{9D8B030D-6E8A-4147-A177-3AD203B41FA5}">
                      <a16:colId xmlns:a16="http://schemas.microsoft.com/office/drawing/2014/main" val="2716014410"/>
                    </a:ext>
                  </a:extLst>
                </a:gridCol>
                <a:gridCol w="1908208">
                  <a:extLst>
                    <a:ext uri="{9D8B030D-6E8A-4147-A177-3AD203B41FA5}">
                      <a16:colId xmlns:a16="http://schemas.microsoft.com/office/drawing/2014/main" val="694480083"/>
                    </a:ext>
                  </a:extLst>
                </a:gridCol>
              </a:tblGrid>
              <a:tr h="436359">
                <a:tc>
                  <a:txBody>
                    <a:bodyPr/>
                    <a:lstStyle/>
                    <a:p>
                      <a:pPr algn="ctr"/>
                      <a:r>
                        <a:rPr lang="en-CN" sz="1400" dirty="0"/>
                        <a:t>CSR.CRMD位域</a:t>
                      </a:r>
                    </a:p>
                  </a:txBody>
                  <a:tcPr marL="68580" marR="68580" marT="34290" marB="34290" anchor="ctr"/>
                </a:tc>
                <a:tc>
                  <a:txBody>
                    <a:bodyPr/>
                    <a:lstStyle/>
                    <a:p>
                      <a:pPr algn="ctr"/>
                      <a:r>
                        <a:rPr lang="en-US" sz="1400" dirty="0" err="1"/>
                        <a:t>定义</a:t>
                      </a:r>
                      <a:endParaRPr lang="en-CN" sz="1400" dirty="0"/>
                    </a:p>
                  </a:txBody>
                  <a:tcPr marL="68580" marR="68580" marT="34290" marB="34290" anchor="ctr"/>
                </a:tc>
                <a:extLst>
                  <a:ext uri="{0D108BD9-81ED-4DB2-BD59-A6C34878D82A}">
                    <a16:rowId xmlns:a16="http://schemas.microsoft.com/office/drawing/2014/main" val="1282747070"/>
                  </a:ext>
                </a:extLst>
              </a:tr>
              <a:tr h="436359">
                <a:tc>
                  <a:txBody>
                    <a:bodyPr/>
                    <a:lstStyle/>
                    <a:p>
                      <a:pPr algn="ctr"/>
                      <a:r>
                        <a:rPr lang="en-CN" sz="1400" dirty="0"/>
                        <a:t>PLV</a:t>
                      </a:r>
                    </a:p>
                  </a:txBody>
                  <a:tcPr marL="68580" marR="68580" marT="34290" marB="34290" anchor="ctr"/>
                </a:tc>
                <a:tc>
                  <a:txBody>
                    <a:bodyPr/>
                    <a:lstStyle/>
                    <a:p>
                      <a:pPr algn="ctr"/>
                      <a:r>
                        <a:rPr lang="en-CN" sz="1400" dirty="0"/>
                        <a:t>当前特权等级</a:t>
                      </a:r>
                    </a:p>
                  </a:txBody>
                  <a:tcPr marL="68580" marR="68580" marT="34290" marB="34290" anchor="ctr"/>
                </a:tc>
                <a:extLst>
                  <a:ext uri="{0D108BD9-81ED-4DB2-BD59-A6C34878D82A}">
                    <a16:rowId xmlns:a16="http://schemas.microsoft.com/office/drawing/2014/main" val="3784548437"/>
                  </a:ext>
                </a:extLst>
              </a:tr>
              <a:tr h="436359">
                <a:tc>
                  <a:txBody>
                    <a:bodyPr/>
                    <a:lstStyle/>
                    <a:p>
                      <a:pPr algn="ctr"/>
                      <a:r>
                        <a:rPr lang="en-CN" sz="1400" dirty="0"/>
                        <a:t>IE</a:t>
                      </a:r>
                    </a:p>
                  </a:txBody>
                  <a:tcPr marL="68580" marR="68580" marT="34290" marB="34290" anchor="ctr"/>
                </a:tc>
                <a:tc>
                  <a:txBody>
                    <a:bodyPr/>
                    <a:lstStyle/>
                    <a:p>
                      <a:pPr algn="ctr"/>
                      <a:r>
                        <a:rPr lang="en-CN" sz="1400" dirty="0"/>
                        <a:t>中断使能</a:t>
                      </a:r>
                    </a:p>
                  </a:txBody>
                  <a:tcPr marL="68580" marR="68580" marT="34290" marB="34290" anchor="ctr"/>
                </a:tc>
                <a:extLst>
                  <a:ext uri="{0D108BD9-81ED-4DB2-BD59-A6C34878D82A}">
                    <a16:rowId xmlns:a16="http://schemas.microsoft.com/office/drawing/2014/main" val="273563171"/>
                  </a:ext>
                </a:extLst>
              </a:tr>
              <a:tr h="436359">
                <a:tc>
                  <a:txBody>
                    <a:bodyPr/>
                    <a:lstStyle/>
                    <a:p>
                      <a:pPr algn="ctr"/>
                      <a:r>
                        <a:rPr lang="en-CN" sz="1400" dirty="0"/>
                        <a:t>DA</a:t>
                      </a:r>
                    </a:p>
                  </a:txBody>
                  <a:tcPr marL="68580" marR="68580" marT="34290" marB="34290" anchor="ctr"/>
                </a:tc>
                <a:tc>
                  <a:txBody>
                    <a:bodyPr/>
                    <a:lstStyle/>
                    <a:p>
                      <a:pPr algn="ctr"/>
                      <a:r>
                        <a:rPr lang="en-CN" sz="1400" dirty="0"/>
                        <a:t>直接地址翻译模式使能</a:t>
                      </a:r>
                    </a:p>
                  </a:txBody>
                  <a:tcPr marL="68580" marR="68580" marT="34290" marB="34290" anchor="ctr"/>
                </a:tc>
                <a:extLst>
                  <a:ext uri="{0D108BD9-81ED-4DB2-BD59-A6C34878D82A}">
                    <a16:rowId xmlns:a16="http://schemas.microsoft.com/office/drawing/2014/main" val="442666054"/>
                  </a:ext>
                </a:extLst>
              </a:tr>
              <a:tr h="436359">
                <a:tc>
                  <a:txBody>
                    <a:bodyPr/>
                    <a:lstStyle/>
                    <a:p>
                      <a:pPr algn="ctr"/>
                      <a:r>
                        <a:rPr lang="en-CN" sz="1400" dirty="0"/>
                        <a:t>PG</a:t>
                      </a:r>
                    </a:p>
                  </a:txBody>
                  <a:tcPr marL="68580" marR="68580" marT="34290" marB="34290" anchor="ctr"/>
                </a:tc>
                <a:tc>
                  <a:txBody>
                    <a:bodyPr/>
                    <a:lstStyle/>
                    <a:p>
                      <a:pPr algn="ctr"/>
                      <a:r>
                        <a:rPr lang="en-CN" sz="1400" dirty="0"/>
                        <a:t>映射地址翻译模式使能</a:t>
                      </a:r>
                    </a:p>
                  </a:txBody>
                  <a:tcPr marL="68580" marR="68580" marT="34290" marB="34290" anchor="ctr"/>
                </a:tc>
                <a:extLst>
                  <a:ext uri="{0D108BD9-81ED-4DB2-BD59-A6C34878D82A}">
                    <a16:rowId xmlns:a16="http://schemas.microsoft.com/office/drawing/2014/main" val="3905900342"/>
                  </a:ext>
                </a:extLst>
              </a:tr>
            </a:tbl>
          </a:graphicData>
        </a:graphic>
      </p:graphicFrame>
      <p:graphicFrame>
        <p:nvGraphicFramePr>
          <p:cNvPr id="11" name="Table 5">
            <a:extLst>
              <a:ext uri="{FF2B5EF4-FFF2-40B4-BE49-F238E27FC236}">
                <a16:creationId xmlns:a16="http://schemas.microsoft.com/office/drawing/2014/main" id="{290A2027-0FF5-4378-9322-81457CCB046C}"/>
              </a:ext>
            </a:extLst>
          </p:cNvPr>
          <p:cNvGraphicFramePr>
            <a:graphicFrameLocks noGrp="1"/>
          </p:cNvGraphicFramePr>
          <p:nvPr>
            <p:extLst>
              <p:ext uri="{D42A27DB-BD31-4B8C-83A1-F6EECF244321}">
                <p14:modId xmlns:p14="http://schemas.microsoft.com/office/powerpoint/2010/main" val="3592746290"/>
              </p:ext>
            </p:extLst>
          </p:nvPr>
        </p:nvGraphicFramePr>
        <p:xfrm>
          <a:off x="5665364" y="1880192"/>
          <a:ext cx="3402531" cy="1309077"/>
        </p:xfrm>
        <a:graphic>
          <a:graphicData uri="http://schemas.openxmlformats.org/drawingml/2006/table">
            <a:tbl>
              <a:tblPr firstRow="1" bandRow="1">
                <a:tableStyleId>{5C22544A-7EE6-4342-B048-85BDC9FD1C3A}</a:tableStyleId>
              </a:tblPr>
              <a:tblGrid>
                <a:gridCol w="1494323">
                  <a:extLst>
                    <a:ext uri="{9D8B030D-6E8A-4147-A177-3AD203B41FA5}">
                      <a16:colId xmlns:a16="http://schemas.microsoft.com/office/drawing/2014/main" val="2716014410"/>
                    </a:ext>
                  </a:extLst>
                </a:gridCol>
                <a:gridCol w="1908208">
                  <a:extLst>
                    <a:ext uri="{9D8B030D-6E8A-4147-A177-3AD203B41FA5}">
                      <a16:colId xmlns:a16="http://schemas.microsoft.com/office/drawing/2014/main" val="694480083"/>
                    </a:ext>
                  </a:extLst>
                </a:gridCol>
              </a:tblGrid>
              <a:tr h="436359">
                <a:tc>
                  <a:txBody>
                    <a:bodyPr/>
                    <a:lstStyle/>
                    <a:p>
                      <a:pPr algn="ctr"/>
                      <a:r>
                        <a:rPr lang="en-CN" sz="1400" dirty="0"/>
                        <a:t>CSR.PRMD位域</a:t>
                      </a:r>
                    </a:p>
                  </a:txBody>
                  <a:tcPr marL="68580" marR="68580" marT="34290" marB="34290" anchor="ctr"/>
                </a:tc>
                <a:tc>
                  <a:txBody>
                    <a:bodyPr/>
                    <a:lstStyle/>
                    <a:p>
                      <a:pPr algn="ctr"/>
                      <a:r>
                        <a:rPr lang="en-US" sz="1400" dirty="0" err="1"/>
                        <a:t>定义</a:t>
                      </a:r>
                      <a:endParaRPr lang="en-CN" sz="1400" dirty="0"/>
                    </a:p>
                  </a:txBody>
                  <a:tcPr marL="68580" marR="68580" marT="34290" marB="34290" anchor="ctr"/>
                </a:tc>
                <a:extLst>
                  <a:ext uri="{0D108BD9-81ED-4DB2-BD59-A6C34878D82A}">
                    <a16:rowId xmlns:a16="http://schemas.microsoft.com/office/drawing/2014/main" val="1282747070"/>
                  </a:ext>
                </a:extLst>
              </a:tr>
              <a:tr h="436359">
                <a:tc>
                  <a:txBody>
                    <a:bodyPr/>
                    <a:lstStyle/>
                    <a:p>
                      <a:pPr algn="ctr"/>
                      <a:r>
                        <a:rPr lang="en-CN" sz="1400" dirty="0"/>
                        <a:t>PPLV</a:t>
                      </a:r>
                    </a:p>
                  </a:txBody>
                  <a:tcPr marL="68580" marR="68580" marT="34290" marB="34290" anchor="ctr"/>
                </a:tc>
                <a:tc>
                  <a:txBody>
                    <a:bodyPr/>
                    <a:lstStyle/>
                    <a:p>
                      <a:pPr algn="ctr"/>
                      <a:r>
                        <a:rPr lang="en-US" sz="1400" dirty="0" err="1"/>
                        <a:t>例外返回特权级</a:t>
                      </a:r>
                      <a:endParaRPr lang="en-CN" sz="1400" dirty="0"/>
                    </a:p>
                  </a:txBody>
                  <a:tcPr marL="68580" marR="68580" marT="34290" marB="34290" anchor="ctr"/>
                </a:tc>
                <a:extLst>
                  <a:ext uri="{0D108BD9-81ED-4DB2-BD59-A6C34878D82A}">
                    <a16:rowId xmlns:a16="http://schemas.microsoft.com/office/drawing/2014/main" val="3784548437"/>
                  </a:ext>
                </a:extLst>
              </a:tr>
              <a:tr h="436359">
                <a:tc>
                  <a:txBody>
                    <a:bodyPr/>
                    <a:lstStyle/>
                    <a:p>
                      <a:pPr algn="ctr"/>
                      <a:r>
                        <a:rPr lang="en-CN" sz="1400" dirty="0"/>
                        <a:t>PIE</a:t>
                      </a:r>
                    </a:p>
                  </a:txBody>
                  <a:tcPr marL="68580" marR="68580" marT="34290" marB="34290" anchor="ctr"/>
                </a:tc>
                <a:tc>
                  <a:txBody>
                    <a:bodyPr/>
                    <a:lstStyle/>
                    <a:p>
                      <a:pPr algn="ctr"/>
                      <a:r>
                        <a:rPr lang="en-CN" sz="1400" dirty="0"/>
                        <a:t>例外返回中断使能</a:t>
                      </a:r>
                    </a:p>
                  </a:txBody>
                  <a:tcPr marL="68580" marR="68580" marT="34290" marB="34290" anchor="ctr"/>
                </a:tc>
                <a:extLst>
                  <a:ext uri="{0D108BD9-81ED-4DB2-BD59-A6C34878D82A}">
                    <a16:rowId xmlns:a16="http://schemas.microsoft.com/office/drawing/2014/main" val="273563171"/>
                  </a:ext>
                </a:extLst>
              </a:tr>
            </a:tbl>
          </a:graphicData>
        </a:graphic>
      </p:graphicFrame>
      <p:sp>
        <p:nvSpPr>
          <p:cNvPr id="12" name="Right Arrow 6">
            <a:extLst>
              <a:ext uri="{FF2B5EF4-FFF2-40B4-BE49-F238E27FC236}">
                <a16:creationId xmlns:a16="http://schemas.microsoft.com/office/drawing/2014/main" id="{0670229C-F89A-44CB-806F-E9D58EB55583}"/>
              </a:ext>
            </a:extLst>
          </p:cNvPr>
          <p:cNvSpPr/>
          <p:nvPr/>
        </p:nvSpPr>
        <p:spPr>
          <a:xfrm>
            <a:off x="5140216" y="2352993"/>
            <a:ext cx="43435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350"/>
          </a:p>
        </p:txBody>
      </p:sp>
      <p:sp>
        <p:nvSpPr>
          <p:cNvPr id="13" name="TextBox 7">
            <a:extLst>
              <a:ext uri="{FF2B5EF4-FFF2-40B4-BE49-F238E27FC236}">
                <a16:creationId xmlns:a16="http://schemas.microsoft.com/office/drawing/2014/main" id="{B4CB5C50-1EE3-4E31-AF53-6B701E2855B5}"/>
              </a:ext>
            </a:extLst>
          </p:cNvPr>
          <p:cNvSpPr txBox="1"/>
          <p:nvPr/>
        </p:nvSpPr>
        <p:spPr>
          <a:xfrm>
            <a:off x="366060" y="2417964"/>
            <a:ext cx="520079" cy="300082"/>
          </a:xfrm>
          <a:prstGeom prst="rect">
            <a:avLst/>
          </a:prstGeom>
          <a:noFill/>
        </p:spPr>
        <p:txBody>
          <a:bodyPr wrap="none" rtlCol="0">
            <a:spAutoFit/>
          </a:bodyPr>
          <a:lstStyle/>
          <a:p>
            <a:r>
              <a:rPr lang="en-CN" sz="1350" dirty="0"/>
              <a:t>PLV</a:t>
            </a:r>
            <a:r>
              <a:rPr lang="en-US" altLang="zh-CN" sz="1350" dirty="0"/>
              <a:t>0</a:t>
            </a:r>
            <a:endParaRPr lang="en-CN" sz="1350" dirty="0"/>
          </a:p>
        </p:txBody>
      </p:sp>
      <p:sp>
        <p:nvSpPr>
          <p:cNvPr id="14" name="TextBox 8">
            <a:extLst>
              <a:ext uri="{FF2B5EF4-FFF2-40B4-BE49-F238E27FC236}">
                <a16:creationId xmlns:a16="http://schemas.microsoft.com/office/drawing/2014/main" id="{D88ACB1A-0578-48D8-AB35-E4269CF9FC99}"/>
              </a:ext>
            </a:extLst>
          </p:cNvPr>
          <p:cNvSpPr txBox="1"/>
          <p:nvPr/>
        </p:nvSpPr>
        <p:spPr>
          <a:xfrm>
            <a:off x="523145" y="2854323"/>
            <a:ext cx="272832" cy="300082"/>
          </a:xfrm>
          <a:prstGeom prst="rect">
            <a:avLst/>
          </a:prstGeom>
          <a:noFill/>
        </p:spPr>
        <p:txBody>
          <a:bodyPr wrap="none" rtlCol="0">
            <a:spAutoFit/>
          </a:bodyPr>
          <a:lstStyle/>
          <a:p>
            <a:r>
              <a:rPr lang="en-US" altLang="zh-CN" sz="1350" dirty="0"/>
              <a:t>0</a:t>
            </a:r>
            <a:endParaRPr lang="en-CN" sz="1350" dirty="0"/>
          </a:p>
        </p:txBody>
      </p:sp>
      <p:sp>
        <p:nvSpPr>
          <p:cNvPr id="15" name="Right Arrow 9">
            <a:extLst>
              <a:ext uri="{FF2B5EF4-FFF2-40B4-BE49-F238E27FC236}">
                <a16:creationId xmlns:a16="http://schemas.microsoft.com/office/drawing/2014/main" id="{2DD268C9-9B90-4744-BCFC-14D13E317E8B}"/>
              </a:ext>
            </a:extLst>
          </p:cNvPr>
          <p:cNvSpPr/>
          <p:nvPr/>
        </p:nvSpPr>
        <p:spPr>
          <a:xfrm>
            <a:off x="5140216" y="2789352"/>
            <a:ext cx="43435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350"/>
          </a:p>
        </p:txBody>
      </p:sp>
      <p:sp>
        <p:nvSpPr>
          <p:cNvPr id="16" name="Right Arrow 10">
            <a:extLst>
              <a:ext uri="{FF2B5EF4-FFF2-40B4-BE49-F238E27FC236}">
                <a16:creationId xmlns:a16="http://schemas.microsoft.com/office/drawing/2014/main" id="{78457029-15BD-4CD9-B85D-1385A6CB2E30}"/>
              </a:ext>
            </a:extLst>
          </p:cNvPr>
          <p:cNvSpPr/>
          <p:nvPr/>
        </p:nvSpPr>
        <p:spPr>
          <a:xfrm>
            <a:off x="1063724" y="2374727"/>
            <a:ext cx="43435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350"/>
          </a:p>
        </p:txBody>
      </p:sp>
      <p:sp>
        <p:nvSpPr>
          <p:cNvPr id="17" name="Right Arrow 11">
            <a:extLst>
              <a:ext uri="{FF2B5EF4-FFF2-40B4-BE49-F238E27FC236}">
                <a16:creationId xmlns:a16="http://schemas.microsoft.com/office/drawing/2014/main" id="{28990185-7677-49CC-918B-1C5F87E147B3}"/>
              </a:ext>
            </a:extLst>
          </p:cNvPr>
          <p:cNvSpPr/>
          <p:nvPr/>
        </p:nvSpPr>
        <p:spPr>
          <a:xfrm>
            <a:off x="1063723" y="2811086"/>
            <a:ext cx="43435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350"/>
          </a:p>
        </p:txBody>
      </p:sp>
      <p:sp>
        <p:nvSpPr>
          <p:cNvPr id="18" name="Right Arrow 12">
            <a:extLst>
              <a:ext uri="{FF2B5EF4-FFF2-40B4-BE49-F238E27FC236}">
                <a16:creationId xmlns:a16="http://schemas.microsoft.com/office/drawing/2014/main" id="{AB53E13F-16B4-4396-B47D-364D4D210472}"/>
              </a:ext>
            </a:extLst>
          </p:cNvPr>
          <p:cNvSpPr/>
          <p:nvPr/>
        </p:nvSpPr>
        <p:spPr>
          <a:xfrm>
            <a:off x="148868" y="5022702"/>
            <a:ext cx="43435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350"/>
          </a:p>
        </p:txBody>
      </p:sp>
      <p:sp>
        <p:nvSpPr>
          <p:cNvPr id="19" name="TextBox 13">
            <a:extLst>
              <a:ext uri="{FF2B5EF4-FFF2-40B4-BE49-F238E27FC236}">
                <a16:creationId xmlns:a16="http://schemas.microsoft.com/office/drawing/2014/main" id="{C1D4A3C0-1EC6-4CDA-8D8B-D9FD7806FC57}"/>
              </a:ext>
            </a:extLst>
          </p:cNvPr>
          <p:cNvSpPr txBox="1"/>
          <p:nvPr/>
        </p:nvSpPr>
        <p:spPr>
          <a:xfrm>
            <a:off x="697720" y="5062125"/>
            <a:ext cx="2860078" cy="300082"/>
          </a:xfrm>
          <a:prstGeom prst="rect">
            <a:avLst/>
          </a:prstGeom>
          <a:noFill/>
        </p:spPr>
        <p:txBody>
          <a:bodyPr wrap="none" rtlCol="0">
            <a:spAutoFit/>
          </a:bodyPr>
          <a:lstStyle/>
          <a:p>
            <a:r>
              <a:rPr lang="en-CN" sz="1350" dirty="0"/>
              <a:t>所有例外</a:t>
            </a:r>
            <a:r>
              <a:rPr lang="zh-CN" altLang="en-US" sz="1350" dirty="0"/>
              <a:t>（含中断和</a:t>
            </a:r>
            <a:r>
              <a:rPr lang="en-US" altLang="zh-CN" sz="1350" dirty="0"/>
              <a:t>TLB</a:t>
            </a:r>
            <a:r>
              <a:rPr lang="zh-CN" altLang="en-US" sz="1350" dirty="0"/>
              <a:t>重填异常）</a:t>
            </a:r>
            <a:endParaRPr lang="en-US" altLang="zh-CN" sz="1350" dirty="0"/>
          </a:p>
        </p:txBody>
      </p:sp>
      <p:sp>
        <p:nvSpPr>
          <p:cNvPr id="20" name="Right Arrow 14">
            <a:extLst>
              <a:ext uri="{FF2B5EF4-FFF2-40B4-BE49-F238E27FC236}">
                <a16:creationId xmlns:a16="http://schemas.microsoft.com/office/drawing/2014/main" id="{84FC6DCD-4A79-409D-ACE8-E9FCE72988E2}"/>
              </a:ext>
            </a:extLst>
          </p:cNvPr>
          <p:cNvSpPr/>
          <p:nvPr/>
        </p:nvSpPr>
        <p:spPr>
          <a:xfrm>
            <a:off x="148867" y="5567592"/>
            <a:ext cx="434356" cy="36347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CN" sz="1350"/>
          </a:p>
        </p:txBody>
      </p:sp>
      <p:sp>
        <p:nvSpPr>
          <p:cNvPr id="21" name="TextBox 15">
            <a:extLst>
              <a:ext uri="{FF2B5EF4-FFF2-40B4-BE49-F238E27FC236}">
                <a16:creationId xmlns:a16="http://schemas.microsoft.com/office/drawing/2014/main" id="{F792BE30-29DA-4F17-A13B-42798CA9B078}"/>
              </a:ext>
            </a:extLst>
          </p:cNvPr>
          <p:cNvSpPr txBox="1"/>
          <p:nvPr/>
        </p:nvSpPr>
        <p:spPr>
          <a:xfrm>
            <a:off x="697720" y="5610829"/>
            <a:ext cx="5094664" cy="300082"/>
          </a:xfrm>
          <a:prstGeom prst="rect">
            <a:avLst/>
          </a:prstGeom>
          <a:noFill/>
        </p:spPr>
        <p:txBody>
          <a:bodyPr wrap="none" rtlCol="0">
            <a:spAutoFit/>
          </a:bodyPr>
          <a:lstStyle/>
          <a:p>
            <a:r>
              <a:rPr lang="en-US" altLang="zh-CN" sz="1350" dirty="0"/>
              <a:t>TLB</a:t>
            </a:r>
            <a:r>
              <a:rPr lang="zh-CN" altLang="en-US" sz="1350" dirty="0"/>
              <a:t>重填例外（注意：如果</a:t>
            </a:r>
            <a:r>
              <a:rPr lang="en-US" altLang="zh-CN" sz="1350" dirty="0"/>
              <a:t>TLB</a:t>
            </a:r>
            <a:r>
              <a:rPr lang="zh-CN" altLang="en-US" sz="1350" dirty="0"/>
              <a:t>查找到了但是无效不属于</a:t>
            </a:r>
            <a:r>
              <a:rPr lang="en-US" altLang="zh-CN" sz="1350" dirty="0"/>
              <a:t>TLB</a:t>
            </a:r>
            <a:r>
              <a:rPr lang="zh-CN" altLang="en-US" sz="1350" dirty="0"/>
              <a:t>重填）</a:t>
            </a:r>
            <a:endParaRPr lang="en-US" altLang="zh-CN" sz="1350" dirty="0"/>
          </a:p>
        </p:txBody>
      </p:sp>
      <p:sp>
        <p:nvSpPr>
          <p:cNvPr id="22" name="Right Arrow 16">
            <a:extLst>
              <a:ext uri="{FF2B5EF4-FFF2-40B4-BE49-F238E27FC236}">
                <a16:creationId xmlns:a16="http://schemas.microsoft.com/office/drawing/2014/main" id="{C5AA271C-BE75-41B6-9AF6-E3E8728C3EFC}"/>
              </a:ext>
            </a:extLst>
          </p:cNvPr>
          <p:cNvSpPr/>
          <p:nvPr/>
        </p:nvSpPr>
        <p:spPr>
          <a:xfrm>
            <a:off x="1063723" y="3245818"/>
            <a:ext cx="434356" cy="36347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CN" sz="1350"/>
          </a:p>
        </p:txBody>
      </p:sp>
      <p:sp>
        <p:nvSpPr>
          <p:cNvPr id="23" name="Right Arrow 17">
            <a:extLst>
              <a:ext uri="{FF2B5EF4-FFF2-40B4-BE49-F238E27FC236}">
                <a16:creationId xmlns:a16="http://schemas.microsoft.com/office/drawing/2014/main" id="{09F78127-EF24-4A47-8343-D52689C60421}"/>
              </a:ext>
            </a:extLst>
          </p:cNvPr>
          <p:cNvSpPr/>
          <p:nvPr/>
        </p:nvSpPr>
        <p:spPr>
          <a:xfrm>
            <a:off x="1071447" y="3680550"/>
            <a:ext cx="434356" cy="36347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CN" sz="1350"/>
          </a:p>
        </p:txBody>
      </p:sp>
      <p:sp>
        <p:nvSpPr>
          <p:cNvPr id="24" name="TextBox 18">
            <a:extLst>
              <a:ext uri="{FF2B5EF4-FFF2-40B4-BE49-F238E27FC236}">
                <a16:creationId xmlns:a16="http://schemas.microsoft.com/office/drawing/2014/main" id="{9AFB373D-FF09-4B6B-970E-70AEDE36E88E}"/>
              </a:ext>
            </a:extLst>
          </p:cNvPr>
          <p:cNvSpPr txBox="1"/>
          <p:nvPr/>
        </p:nvSpPr>
        <p:spPr>
          <a:xfrm>
            <a:off x="510617" y="3287239"/>
            <a:ext cx="272832" cy="300082"/>
          </a:xfrm>
          <a:prstGeom prst="rect">
            <a:avLst/>
          </a:prstGeom>
          <a:noFill/>
        </p:spPr>
        <p:txBody>
          <a:bodyPr wrap="none" rtlCol="0">
            <a:spAutoFit/>
          </a:bodyPr>
          <a:lstStyle/>
          <a:p>
            <a:r>
              <a:rPr lang="en-US" altLang="zh-CN" sz="1350" dirty="0"/>
              <a:t>1</a:t>
            </a:r>
            <a:endParaRPr lang="en-CN" sz="1350" dirty="0"/>
          </a:p>
        </p:txBody>
      </p:sp>
      <p:sp>
        <p:nvSpPr>
          <p:cNvPr id="25" name="TextBox 19">
            <a:extLst>
              <a:ext uri="{FF2B5EF4-FFF2-40B4-BE49-F238E27FC236}">
                <a16:creationId xmlns:a16="http://schemas.microsoft.com/office/drawing/2014/main" id="{29790399-3B4A-4D0C-BAB5-5B443E052598}"/>
              </a:ext>
            </a:extLst>
          </p:cNvPr>
          <p:cNvSpPr txBox="1"/>
          <p:nvPr/>
        </p:nvSpPr>
        <p:spPr>
          <a:xfrm>
            <a:off x="523145" y="3724451"/>
            <a:ext cx="272832" cy="300082"/>
          </a:xfrm>
          <a:prstGeom prst="rect">
            <a:avLst/>
          </a:prstGeom>
          <a:noFill/>
        </p:spPr>
        <p:txBody>
          <a:bodyPr wrap="none" rtlCol="0">
            <a:spAutoFit/>
          </a:bodyPr>
          <a:lstStyle/>
          <a:p>
            <a:r>
              <a:rPr lang="en-US" altLang="zh-CN" sz="1350" dirty="0"/>
              <a:t>0</a:t>
            </a:r>
            <a:endParaRPr lang="en-CN" sz="1350" dirty="0"/>
          </a:p>
        </p:txBody>
      </p:sp>
      <p:sp>
        <p:nvSpPr>
          <p:cNvPr id="26" name="TextBox 20">
            <a:extLst>
              <a:ext uri="{FF2B5EF4-FFF2-40B4-BE49-F238E27FC236}">
                <a16:creationId xmlns:a16="http://schemas.microsoft.com/office/drawing/2014/main" id="{BCCE825D-EF87-4A07-B20B-2A0B62ACEBA5}"/>
              </a:ext>
            </a:extLst>
          </p:cNvPr>
          <p:cNvSpPr txBox="1"/>
          <p:nvPr/>
        </p:nvSpPr>
        <p:spPr>
          <a:xfrm>
            <a:off x="0" y="4189099"/>
            <a:ext cx="982192" cy="300082"/>
          </a:xfrm>
          <a:prstGeom prst="rect">
            <a:avLst/>
          </a:prstGeom>
          <a:noFill/>
        </p:spPr>
        <p:txBody>
          <a:bodyPr wrap="none" rtlCol="0">
            <a:spAutoFit/>
          </a:bodyPr>
          <a:lstStyle/>
          <a:p>
            <a:r>
              <a:rPr lang="en-US" altLang="zh-CN" sz="1350" dirty="0" err="1"/>
              <a:t>CSR.</a:t>
            </a:r>
            <a:r>
              <a:rPr lang="en-US" altLang="zh-CN" sz="525" dirty="0" err="1"/>
              <a:t>EEntry</a:t>
            </a:r>
            <a:r>
              <a:rPr lang="en-US" altLang="zh-CN" sz="525" dirty="0"/>
              <a:t>/</a:t>
            </a:r>
            <a:r>
              <a:rPr lang="en-US" altLang="zh-CN" sz="525" dirty="0" err="1"/>
              <a:t>TLBREntry</a:t>
            </a:r>
            <a:endParaRPr lang="en-CN" sz="1350" dirty="0"/>
          </a:p>
        </p:txBody>
      </p:sp>
      <p:sp>
        <p:nvSpPr>
          <p:cNvPr id="27" name="Right Arrow 21">
            <a:extLst>
              <a:ext uri="{FF2B5EF4-FFF2-40B4-BE49-F238E27FC236}">
                <a16:creationId xmlns:a16="http://schemas.microsoft.com/office/drawing/2014/main" id="{AFB7792F-135C-424D-85A4-266566BE2908}"/>
              </a:ext>
            </a:extLst>
          </p:cNvPr>
          <p:cNvSpPr/>
          <p:nvPr/>
        </p:nvSpPr>
        <p:spPr>
          <a:xfrm>
            <a:off x="1071446" y="4115282"/>
            <a:ext cx="43435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350"/>
          </a:p>
        </p:txBody>
      </p:sp>
      <p:sp>
        <p:nvSpPr>
          <p:cNvPr id="28" name="TextBox 22">
            <a:extLst>
              <a:ext uri="{FF2B5EF4-FFF2-40B4-BE49-F238E27FC236}">
                <a16:creationId xmlns:a16="http://schemas.microsoft.com/office/drawing/2014/main" id="{6CBF0FA4-3709-417F-BFBB-17FC01FA95B4}"/>
              </a:ext>
            </a:extLst>
          </p:cNvPr>
          <p:cNvSpPr txBox="1"/>
          <p:nvPr/>
        </p:nvSpPr>
        <p:spPr>
          <a:xfrm>
            <a:off x="1646892" y="4158520"/>
            <a:ext cx="367408" cy="300082"/>
          </a:xfrm>
          <a:prstGeom prst="rect">
            <a:avLst/>
          </a:prstGeom>
          <a:noFill/>
        </p:spPr>
        <p:txBody>
          <a:bodyPr wrap="none" rtlCol="0">
            <a:spAutoFit/>
          </a:bodyPr>
          <a:lstStyle/>
          <a:p>
            <a:r>
              <a:rPr lang="en-US" altLang="zh-CN" sz="1350" dirty="0"/>
              <a:t>PC</a:t>
            </a:r>
            <a:endParaRPr lang="en-CN" sz="1350" dirty="0"/>
          </a:p>
        </p:txBody>
      </p:sp>
      <p:sp>
        <p:nvSpPr>
          <p:cNvPr id="29" name="TextBox 23">
            <a:extLst>
              <a:ext uri="{FF2B5EF4-FFF2-40B4-BE49-F238E27FC236}">
                <a16:creationId xmlns:a16="http://schemas.microsoft.com/office/drawing/2014/main" id="{0047D697-160F-42A5-A0C0-1FD04AD0ED82}"/>
              </a:ext>
            </a:extLst>
          </p:cNvPr>
          <p:cNvSpPr txBox="1"/>
          <p:nvPr/>
        </p:nvSpPr>
        <p:spPr>
          <a:xfrm>
            <a:off x="438481" y="4609850"/>
            <a:ext cx="367408" cy="300082"/>
          </a:xfrm>
          <a:prstGeom prst="rect">
            <a:avLst/>
          </a:prstGeom>
          <a:noFill/>
        </p:spPr>
        <p:txBody>
          <a:bodyPr wrap="none" rtlCol="0">
            <a:spAutoFit/>
          </a:bodyPr>
          <a:lstStyle/>
          <a:p>
            <a:r>
              <a:rPr lang="en-US" altLang="zh-CN" sz="1350" dirty="0"/>
              <a:t>PC</a:t>
            </a:r>
            <a:endParaRPr lang="en-CN" sz="1350" dirty="0"/>
          </a:p>
        </p:txBody>
      </p:sp>
      <p:sp>
        <p:nvSpPr>
          <p:cNvPr id="30" name="Right Arrow 24">
            <a:extLst>
              <a:ext uri="{FF2B5EF4-FFF2-40B4-BE49-F238E27FC236}">
                <a16:creationId xmlns:a16="http://schemas.microsoft.com/office/drawing/2014/main" id="{ABF92141-AA53-401B-A12B-5ABAE4161901}"/>
              </a:ext>
            </a:extLst>
          </p:cNvPr>
          <p:cNvSpPr/>
          <p:nvPr/>
        </p:nvSpPr>
        <p:spPr>
          <a:xfrm>
            <a:off x="1071446" y="4550015"/>
            <a:ext cx="43435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350"/>
          </a:p>
        </p:txBody>
      </p:sp>
      <p:sp>
        <p:nvSpPr>
          <p:cNvPr id="31" name="TextBox 25">
            <a:extLst>
              <a:ext uri="{FF2B5EF4-FFF2-40B4-BE49-F238E27FC236}">
                <a16:creationId xmlns:a16="http://schemas.microsoft.com/office/drawing/2014/main" id="{F9BA5A0D-BD54-4F3A-B1B1-6D8B2393DEED}"/>
              </a:ext>
            </a:extLst>
          </p:cNvPr>
          <p:cNvSpPr txBox="1"/>
          <p:nvPr/>
        </p:nvSpPr>
        <p:spPr>
          <a:xfrm>
            <a:off x="1589183" y="4609850"/>
            <a:ext cx="2160400" cy="300082"/>
          </a:xfrm>
          <a:prstGeom prst="rect">
            <a:avLst/>
          </a:prstGeom>
          <a:noFill/>
        </p:spPr>
        <p:txBody>
          <a:bodyPr wrap="none" rtlCol="0">
            <a:spAutoFit/>
          </a:bodyPr>
          <a:lstStyle/>
          <a:p>
            <a:r>
              <a:rPr lang="en-US" altLang="zh-CN" sz="1350" dirty="0"/>
              <a:t>CSR.</a:t>
            </a:r>
            <a:r>
              <a:rPr lang="en-CN" sz="1350" dirty="0"/>
              <a:t>ERA</a:t>
            </a:r>
            <a:r>
              <a:rPr lang="zh-CN" altLang="en-US" sz="1350" dirty="0"/>
              <a:t>（例外返回地址）</a:t>
            </a:r>
            <a:endParaRPr lang="en-CN" sz="1350" dirty="0"/>
          </a:p>
        </p:txBody>
      </p:sp>
    </p:spTree>
    <p:extLst>
      <p:ext uri="{BB962C8B-B14F-4D97-AF65-F5344CB8AC3E}">
        <p14:creationId xmlns:p14="http://schemas.microsoft.com/office/powerpoint/2010/main" val="687567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5561509"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a:solidFill>
                  <a:srgbClr val="002060"/>
                </a:solidFill>
                <a:latin typeface="方正兰亭大黑_GBK" panose="02000000000000000000" pitchFamily="2" charset="-122"/>
                <a:ea typeface="方正兰亭大黑_GBK" panose="02000000000000000000" pitchFamily="2" charset="-122"/>
              </a:rPr>
              <a:t>LoongArch32</a:t>
            </a:r>
            <a:r>
              <a:rPr lang="zh-CN" altLang="en-US" sz="2900" spc="-45" dirty="0">
                <a:solidFill>
                  <a:srgbClr val="002060"/>
                </a:solidFill>
                <a:latin typeface="方正兰亭大黑_GBK" panose="02000000000000000000" pitchFamily="2" charset="-122"/>
                <a:ea typeface="方正兰亭大黑_GBK" panose="02000000000000000000" pitchFamily="2" charset="-122"/>
              </a:rPr>
              <a:t>的异常返回过程</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6</a:t>
            </a:fld>
            <a:endParaRPr lang="en-US" dirty="0"/>
          </a:p>
        </p:txBody>
      </p:sp>
      <p:sp>
        <p:nvSpPr>
          <p:cNvPr id="9" name="Title 1">
            <a:extLst>
              <a:ext uri="{FF2B5EF4-FFF2-40B4-BE49-F238E27FC236}">
                <a16:creationId xmlns:a16="http://schemas.microsoft.com/office/drawing/2014/main" id="{AA162D5E-830B-4DC2-A2A9-C6250AC8682D}"/>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sp>
        <p:nvSpPr>
          <p:cNvPr id="7" name="Title 1">
            <a:extLst>
              <a:ext uri="{FF2B5EF4-FFF2-40B4-BE49-F238E27FC236}">
                <a16:creationId xmlns:a16="http://schemas.microsoft.com/office/drawing/2014/main" id="{39C3F24A-9127-41B4-A9D9-C44DB29506BB}"/>
              </a:ext>
            </a:extLst>
          </p:cNvPr>
          <p:cNvSpPr txBox="1">
            <a:spLocks/>
          </p:cNvSpPr>
          <p:nvPr/>
        </p:nvSpPr>
        <p:spPr>
          <a:xfrm>
            <a:off x="628650" y="1028143"/>
            <a:ext cx="7886700" cy="99417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graphicFrame>
        <p:nvGraphicFramePr>
          <p:cNvPr id="32" name="Table 6">
            <a:extLst>
              <a:ext uri="{FF2B5EF4-FFF2-40B4-BE49-F238E27FC236}">
                <a16:creationId xmlns:a16="http://schemas.microsoft.com/office/drawing/2014/main" id="{4FCE102B-7A43-4FC8-89E7-C9856F333969}"/>
              </a:ext>
            </a:extLst>
          </p:cNvPr>
          <p:cNvGraphicFramePr>
            <a:graphicFrameLocks noGrp="1"/>
          </p:cNvGraphicFramePr>
          <p:nvPr>
            <p:extLst>
              <p:ext uri="{D42A27DB-BD31-4B8C-83A1-F6EECF244321}">
                <p14:modId xmlns:p14="http://schemas.microsoft.com/office/powerpoint/2010/main" val="1173728660"/>
              </p:ext>
            </p:extLst>
          </p:nvPr>
        </p:nvGraphicFramePr>
        <p:xfrm>
          <a:off x="5100169" y="1880192"/>
          <a:ext cx="3402531" cy="2299677"/>
        </p:xfrm>
        <a:graphic>
          <a:graphicData uri="http://schemas.openxmlformats.org/drawingml/2006/table">
            <a:tbl>
              <a:tblPr firstRow="1" bandRow="1">
                <a:tableStyleId>{5C22544A-7EE6-4342-B048-85BDC9FD1C3A}</a:tableStyleId>
              </a:tblPr>
              <a:tblGrid>
                <a:gridCol w="1494323">
                  <a:extLst>
                    <a:ext uri="{9D8B030D-6E8A-4147-A177-3AD203B41FA5}">
                      <a16:colId xmlns:a16="http://schemas.microsoft.com/office/drawing/2014/main" val="2716014410"/>
                    </a:ext>
                  </a:extLst>
                </a:gridCol>
                <a:gridCol w="1908208">
                  <a:extLst>
                    <a:ext uri="{9D8B030D-6E8A-4147-A177-3AD203B41FA5}">
                      <a16:colId xmlns:a16="http://schemas.microsoft.com/office/drawing/2014/main" val="694480083"/>
                    </a:ext>
                  </a:extLst>
                </a:gridCol>
              </a:tblGrid>
              <a:tr h="436359">
                <a:tc>
                  <a:txBody>
                    <a:bodyPr/>
                    <a:lstStyle/>
                    <a:p>
                      <a:pPr algn="ctr"/>
                      <a:r>
                        <a:rPr lang="en-CN" sz="1400" dirty="0"/>
                        <a:t>CSR.CRMD位域</a:t>
                      </a:r>
                    </a:p>
                  </a:txBody>
                  <a:tcPr marL="68580" marR="68580" marT="34290" marB="34290" anchor="ctr"/>
                </a:tc>
                <a:tc>
                  <a:txBody>
                    <a:bodyPr/>
                    <a:lstStyle/>
                    <a:p>
                      <a:pPr algn="ctr"/>
                      <a:r>
                        <a:rPr lang="en-US" sz="1400" dirty="0" err="1"/>
                        <a:t>定义</a:t>
                      </a:r>
                      <a:endParaRPr lang="en-CN" sz="1400" dirty="0"/>
                    </a:p>
                  </a:txBody>
                  <a:tcPr marL="68580" marR="68580" marT="34290" marB="34290" anchor="ctr"/>
                </a:tc>
                <a:extLst>
                  <a:ext uri="{0D108BD9-81ED-4DB2-BD59-A6C34878D82A}">
                    <a16:rowId xmlns:a16="http://schemas.microsoft.com/office/drawing/2014/main" val="1282747070"/>
                  </a:ext>
                </a:extLst>
              </a:tr>
              <a:tr h="436359">
                <a:tc>
                  <a:txBody>
                    <a:bodyPr/>
                    <a:lstStyle/>
                    <a:p>
                      <a:pPr algn="ctr"/>
                      <a:r>
                        <a:rPr lang="en-CN" sz="1400" dirty="0"/>
                        <a:t>PLV</a:t>
                      </a:r>
                    </a:p>
                  </a:txBody>
                  <a:tcPr marL="68580" marR="68580" marT="34290" marB="34290" anchor="ctr"/>
                </a:tc>
                <a:tc>
                  <a:txBody>
                    <a:bodyPr/>
                    <a:lstStyle/>
                    <a:p>
                      <a:pPr algn="ctr"/>
                      <a:r>
                        <a:rPr lang="en-CN" sz="1400" dirty="0"/>
                        <a:t>当前特权等级</a:t>
                      </a:r>
                    </a:p>
                  </a:txBody>
                  <a:tcPr marL="68580" marR="68580" marT="34290" marB="34290" anchor="ctr"/>
                </a:tc>
                <a:extLst>
                  <a:ext uri="{0D108BD9-81ED-4DB2-BD59-A6C34878D82A}">
                    <a16:rowId xmlns:a16="http://schemas.microsoft.com/office/drawing/2014/main" val="3784548437"/>
                  </a:ext>
                </a:extLst>
              </a:tr>
              <a:tr h="436359">
                <a:tc>
                  <a:txBody>
                    <a:bodyPr/>
                    <a:lstStyle/>
                    <a:p>
                      <a:pPr algn="ctr"/>
                      <a:r>
                        <a:rPr lang="en-CN" sz="1400" dirty="0"/>
                        <a:t>IE</a:t>
                      </a:r>
                    </a:p>
                  </a:txBody>
                  <a:tcPr marL="68580" marR="68580" marT="34290" marB="34290" anchor="ctr"/>
                </a:tc>
                <a:tc>
                  <a:txBody>
                    <a:bodyPr/>
                    <a:lstStyle/>
                    <a:p>
                      <a:pPr algn="ctr"/>
                      <a:r>
                        <a:rPr lang="en-CN" sz="1400" dirty="0"/>
                        <a:t>中断使能</a:t>
                      </a:r>
                    </a:p>
                  </a:txBody>
                  <a:tcPr marL="68580" marR="68580" marT="34290" marB="34290" anchor="ctr"/>
                </a:tc>
                <a:extLst>
                  <a:ext uri="{0D108BD9-81ED-4DB2-BD59-A6C34878D82A}">
                    <a16:rowId xmlns:a16="http://schemas.microsoft.com/office/drawing/2014/main" val="273563171"/>
                  </a:ext>
                </a:extLst>
              </a:tr>
              <a:tr h="436359">
                <a:tc>
                  <a:txBody>
                    <a:bodyPr/>
                    <a:lstStyle/>
                    <a:p>
                      <a:pPr algn="ctr"/>
                      <a:r>
                        <a:rPr lang="en-CN" sz="1400" dirty="0"/>
                        <a:t>DA</a:t>
                      </a:r>
                    </a:p>
                  </a:txBody>
                  <a:tcPr marL="68580" marR="68580" marT="34290" marB="34290" anchor="ctr"/>
                </a:tc>
                <a:tc>
                  <a:txBody>
                    <a:bodyPr/>
                    <a:lstStyle/>
                    <a:p>
                      <a:pPr algn="ctr"/>
                      <a:r>
                        <a:rPr lang="en-CN" sz="1400" dirty="0"/>
                        <a:t>直接地址翻译模式使能</a:t>
                      </a:r>
                    </a:p>
                  </a:txBody>
                  <a:tcPr marL="68580" marR="68580" marT="34290" marB="34290" anchor="ctr"/>
                </a:tc>
                <a:extLst>
                  <a:ext uri="{0D108BD9-81ED-4DB2-BD59-A6C34878D82A}">
                    <a16:rowId xmlns:a16="http://schemas.microsoft.com/office/drawing/2014/main" val="442666054"/>
                  </a:ext>
                </a:extLst>
              </a:tr>
              <a:tr h="436359">
                <a:tc>
                  <a:txBody>
                    <a:bodyPr/>
                    <a:lstStyle/>
                    <a:p>
                      <a:pPr algn="ctr"/>
                      <a:r>
                        <a:rPr lang="en-CN" sz="1400" dirty="0"/>
                        <a:t>PG</a:t>
                      </a:r>
                    </a:p>
                  </a:txBody>
                  <a:tcPr marL="68580" marR="68580" marT="34290" marB="34290" anchor="ctr"/>
                </a:tc>
                <a:tc>
                  <a:txBody>
                    <a:bodyPr/>
                    <a:lstStyle/>
                    <a:p>
                      <a:pPr algn="ctr"/>
                      <a:r>
                        <a:rPr lang="en-CN" sz="1400" dirty="0"/>
                        <a:t>映射地址翻译模式使能</a:t>
                      </a:r>
                    </a:p>
                  </a:txBody>
                  <a:tcPr marL="68580" marR="68580" marT="34290" marB="34290" anchor="ctr"/>
                </a:tc>
                <a:extLst>
                  <a:ext uri="{0D108BD9-81ED-4DB2-BD59-A6C34878D82A}">
                    <a16:rowId xmlns:a16="http://schemas.microsoft.com/office/drawing/2014/main" val="3905900342"/>
                  </a:ext>
                </a:extLst>
              </a:tr>
            </a:tbl>
          </a:graphicData>
        </a:graphic>
      </p:graphicFrame>
      <p:graphicFrame>
        <p:nvGraphicFramePr>
          <p:cNvPr id="33" name="Table 6">
            <a:extLst>
              <a:ext uri="{FF2B5EF4-FFF2-40B4-BE49-F238E27FC236}">
                <a16:creationId xmlns:a16="http://schemas.microsoft.com/office/drawing/2014/main" id="{BCD18DEB-2E6A-4F58-A14D-ABA1ECDEF2B6}"/>
              </a:ext>
            </a:extLst>
          </p:cNvPr>
          <p:cNvGraphicFramePr>
            <a:graphicFrameLocks noGrp="1"/>
          </p:cNvGraphicFramePr>
          <p:nvPr>
            <p:extLst>
              <p:ext uri="{D42A27DB-BD31-4B8C-83A1-F6EECF244321}">
                <p14:modId xmlns:p14="http://schemas.microsoft.com/office/powerpoint/2010/main" val="1235212218"/>
              </p:ext>
            </p:extLst>
          </p:nvPr>
        </p:nvGraphicFramePr>
        <p:xfrm>
          <a:off x="1040062" y="1884598"/>
          <a:ext cx="3402531" cy="1309077"/>
        </p:xfrm>
        <a:graphic>
          <a:graphicData uri="http://schemas.openxmlformats.org/drawingml/2006/table">
            <a:tbl>
              <a:tblPr firstRow="1" bandRow="1">
                <a:tableStyleId>{5C22544A-7EE6-4342-B048-85BDC9FD1C3A}</a:tableStyleId>
              </a:tblPr>
              <a:tblGrid>
                <a:gridCol w="1494323">
                  <a:extLst>
                    <a:ext uri="{9D8B030D-6E8A-4147-A177-3AD203B41FA5}">
                      <a16:colId xmlns:a16="http://schemas.microsoft.com/office/drawing/2014/main" val="2716014410"/>
                    </a:ext>
                  </a:extLst>
                </a:gridCol>
                <a:gridCol w="1908208">
                  <a:extLst>
                    <a:ext uri="{9D8B030D-6E8A-4147-A177-3AD203B41FA5}">
                      <a16:colId xmlns:a16="http://schemas.microsoft.com/office/drawing/2014/main" val="694480083"/>
                    </a:ext>
                  </a:extLst>
                </a:gridCol>
              </a:tblGrid>
              <a:tr h="436359">
                <a:tc>
                  <a:txBody>
                    <a:bodyPr/>
                    <a:lstStyle/>
                    <a:p>
                      <a:pPr algn="ctr"/>
                      <a:r>
                        <a:rPr lang="en-CN" sz="1400" dirty="0"/>
                        <a:t>CSR.PRMD位域</a:t>
                      </a:r>
                    </a:p>
                  </a:txBody>
                  <a:tcPr marL="68580" marR="68580" marT="34290" marB="34290" anchor="ctr"/>
                </a:tc>
                <a:tc>
                  <a:txBody>
                    <a:bodyPr/>
                    <a:lstStyle/>
                    <a:p>
                      <a:pPr algn="ctr"/>
                      <a:r>
                        <a:rPr lang="en-US" sz="1400" dirty="0" err="1"/>
                        <a:t>定义</a:t>
                      </a:r>
                      <a:endParaRPr lang="en-CN" sz="1400" dirty="0"/>
                    </a:p>
                  </a:txBody>
                  <a:tcPr marL="68580" marR="68580" marT="34290" marB="34290" anchor="ctr"/>
                </a:tc>
                <a:extLst>
                  <a:ext uri="{0D108BD9-81ED-4DB2-BD59-A6C34878D82A}">
                    <a16:rowId xmlns:a16="http://schemas.microsoft.com/office/drawing/2014/main" val="1282747070"/>
                  </a:ext>
                </a:extLst>
              </a:tr>
              <a:tr h="436359">
                <a:tc>
                  <a:txBody>
                    <a:bodyPr/>
                    <a:lstStyle/>
                    <a:p>
                      <a:pPr algn="ctr"/>
                      <a:r>
                        <a:rPr lang="en-CN" sz="1400" dirty="0"/>
                        <a:t>PPLV</a:t>
                      </a:r>
                    </a:p>
                  </a:txBody>
                  <a:tcPr marL="68580" marR="68580" marT="34290" marB="34290" anchor="ctr"/>
                </a:tc>
                <a:tc>
                  <a:txBody>
                    <a:bodyPr/>
                    <a:lstStyle/>
                    <a:p>
                      <a:pPr algn="ctr"/>
                      <a:r>
                        <a:rPr lang="en-US" sz="1400" dirty="0" err="1"/>
                        <a:t>例外返回特权级</a:t>
                      </a:r>
                      <a:endParaRPr lang="en-CN" sz="1400" dirty="0"/>
                    </a:p>
                  </a:txBody>
                  <a:tcPr marL="68580" marR="68580" marT="34290" marB="34290" anchor="ctr"/>
                </a:tc>
                <a:extLst>
                  <a:ext uri="{0D108BD9-81ED-4DB2-BD59-A6C34878D82A}">
                    <a16:rowId xmlns:a16="http://schemas.microsoft.com/office/drawing/2014/main" val="3784548437"/>
                  </a:ext>
                </a:extLst>
              </a:tr>
              <a:tr h="436359">
                <a:tc>
                  <a:txBody>
                    <a:bodyPr/>
                    <a:lstStyle/>
                    <a:p>
                      <a:pPr algn="ctr"/>
                      <a:r>
                        <a:rPr lang="en-CN" sz="1400" dirty="0"/>
                        <a:t>PIE</a:t>
                      </a:r>
                    </a:p>
                  </a:txBody>
                  <a:tcPr marL="68580" marR="68580" marT="34290" marB="34290" anchor="ctr"/>
                </a:tc>
                <a:tc>
                  <a:txBody>
                    <a:bodyPr/>
                    <a:lstStyle/>
                    <a:p>
                      <a:pPr algn="ctr"/>
                      <a:r>
                        <a:rPr lang="en-CN" sz="1400" dirty="0"/>
                        <a:t>例外返回中断使能</a:t>
                      </a:r>
                    </a:p>
                  </a:txBody>
                  <a:tcPr marL="68580" marR="68580" marT="34290" marB="34290" anchor="ctr"/>
                </a:tc>
                <a:extLst>
                  <a:ext uri="{0D108BD9-81ED-4DB2-BD59-A6C34878D82A}">
                    <a16:rowId xmlns:a16="http://schemas.microsoft.com/office/drawing/2014/main" val="273563171"/>
                  </a:ext>
                </a:extLst>
              </a:tr>
            </a:tbl>
          </a:graphicData>
        </a:graphic>
      </p:graphicFrame>
      <p:sp>
        <p:nvSpPr>
          <p:cNvPr id="34" name="Right Arrow 7">
            <a:extLst>
              <a:ext uri="{FF2B5EF4-FFF2-40B4-BE49-F238E27FC236}">
                <a16:creationId xmlns:a16="http://schemas.microsoft.com/office/drawing/2014/main" id="{7225E464-C1B1-480C-8572-E88512A3AE2D}"/>
              </a:ext>
            </a:extLst>
          </p:cNvPr>
          <p:cNvSpPr/>
          <p:nvPr/>
        </p:nvSpPr>
        <p:spPr>
          <a:xfrm>
            <a:off x="4517001" y="2374727"/>
            <a:ext cx="43435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350"/>
          </a:p>
        </p:txBody>
      </p:sp>
      <p:sp>
        <p:nvSpPr>
          <p:cNvPr id="35" name="Right Arrow 8">
            <a:extLst>
              <a:ext uri="{FF2B5EF4-FFF2-40B4-BE49-F238E27FC236}">
                <a16:creationId xmlns:a16="http://schemas.microsoft.com/office/drawing/2014/main" id="{5163FA4F-B113-4C73-AB2F-03223F95EADA}"/>
              </a:ext>
            </a:extLst>
          </p:cNvPr>
          <p:cNvSpPr/>
          <p:nvPr/>
        </p:nvSpPr>
        <p:spPr>
          <a:xfrm>
            <a:off x="4517000" y="2811086"/>
            <a:ext cx="43435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350"/>
          </a:p>
        </p:txBody>
      </p:sp>
      <p:sp>
        <p:nvSpPr>
          <p:cNvPr id="36" name="Right Arrow 9">
            <a:extLst>
              <a:ext uri="{FF2B5EF4-FFF2-40B4-BE49-F238E27FC236}">
                <a16:creationId xmlns:a16="http://schemas.microsoft.com/office/drawing/2014/main" id="{B4673873-CA50-4954-B9F1-F2A34C869EC8}"/>
              </a:ext>
            </a:extLst>
          </p:cNvPr>
          <p:cNvSpPr/>
          <p:nvPr/>
        </p:nvSpPr>
        <p:spPr>
          <a:xfrm>
            <a:off x="148868" y="5022702"/>
            <a:ext cx="43435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350"/>
          </a:p>
        </p:txBody>
      </p:sp>
      <p:sp>
        <p:nvSpPr>
          <p:cNvPr id="37" name="TextBox 10">
            <a:extLst>
              <a:ext uri="{FF2B5EF4-FFF2-40B4-BE49-F238E27FC236}">
                <a16:creationId xmlns:a16="http://schemas.microsoft.com/office/drawing/2014/main" id="{F7C2FC6E-A97B-44B8-AA36-ABE0216D6447}"/>
              </a:ext>
            </a:extLst>
          </p:cNvPr>
          <p:cNvSpPr txBox="1"/>
          <p:nvPr/>
        </p:nvSpPr>
        <p:spPr>
          <a:xfrm>
            <a:off x="697720" y="5062125"/>
            <a:ext cx="2860078" cy="300082"/>
          </a:xfrm>
          <a:prstGeom prst="rect">
            <a:avLst/>
          </a:prstGeom>
          <a:noFill/>
        </p:spPr>
        <p:txBody>
          <a:bodyPr wrap="none" rtlCol="0">
            <a:spAutoFit/>
          </a:bodyPr>
          <a:lstStyle/>
          <a:p>
            <a:r>
              <a:rPr lang="en-CN" sz="1350" dirty="0"/>
              <a:t>所有例外</a:t>
            </a:r>
            <a:r>
              <a:rPr lang="zh-CN" altLang="en-US" sz="1350" dirty="0"/>
              <a:t>（含中断和</a:t>
            </a:r>
            <a:r>
              <a:rPr lang="en-US" altLang="zh-CN" sz="1350" dirty="0"/>
              <a:t>TLB</a:t>
            </a:r>
            <a:r>
              <a:rPr lang="zh-CN" altLang="en-US" sz="1350" dirty="0"/>
              <a:t>重填异常）</a:t>
            </a:r>
            <a:endParaRPr lang="en-US" altLang="zh-CN" sz="1350" dirty="0"/>
          </a:p>
        </p:txBody>
      </p:sp>
      <p:sp>
        <p:nvSpPr>
          <p:cNvPr id="38" name="Right Arrow 11">
            <a:extLst>
              <a:ext uri="{FF2B5EF4-FFF2-40B4-BE49-F238E27FC236}">
                <a16:creationId xmlns:a16="http://schemas.microsoft.com/office/drawing/2014/main" id="{525C1940-7E99-459C-A088-DD9CF2614309}"/>
              </a:ext>
            </a:extLst>
          </p:cNvPr>
          <p:cNvSpPr/>
          <p:nvPr/>
        </p:nvSpPr>
        <p:spPr>
          <a:xfrm>
            <a:off x="148867" y="5567592"/>
            <a:ext cx="434356" cy="36347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CN" sz="1350"/>
          </a:p>
        </p:txBody>
      </p:sp>
      <p:sp>
        <p:nvSpPr>
          <p:cNvPr id="39" name="TextBox 12">
            <a:extLst>
              <a:ext uri="{FF2B5EF4-FFF2-40B4-BE49-F238E27FC236}">
                <a16:creationId xmlns:a16="http://schemas.microsoft.com/office/drawing/2014/main" id="{6CDB0CEC-092F-4BBF-86DE-5DEB44506D3F}"/>
              </a:ext>
            </a:extLst>
          </p:cNvPr>
          <p:cNvSpPr txBox="1"/>
          <p:nvPr/>
        </p:nvSpPr>
        <p:spPr>
          <a:xfrm>
            <a:off x="697720" y="5610829"/>
            <a:ext cx="5094664" cy="300082"/>
          </a:xfrm>
          <a:prstGeom prst="rect">
            <a:avLst/>
          </a:prstGeom>
          <a:noFill/>
        </p:spPr>
        <p:txBody>
          <a:bodyPr wrap="none" rtlCol="0">
            <a:spAutoFit/>
          </a:bodyPr>
          <a:lstStyle/>
          <a:p>
            <a:r>
              <a:rPr lang="en-US" altLang="zh-CN" sz="1350" dirty="0"/>
              <a:t>TLB</a:t>
            </a:r>
            <a:r>
              <a:rPr lang="zh-CN" altLang="en-US" sz="1350" dirty="0"/>
              <a:t>重填例外（注意：如果</a:t>
            </a:r>
            <a:r>
              <a:rPr lang="en-US" altLang="zh-CN" sz="1350" dirty="0"/>
              <a:t>TLB</a:t>
            </a:r>
            <a:r>
              <a:rPr lang="zh-CN" altLang="en-US" sz="1350" dirty="0"/>
              <a:t>查找到了但是无效不属于</a:t>
            </a:r>
            <a:r>
              <a:rPr lang="en-US" altLang="zh-CN" sz="1350" dirty="0"/>
              <a:t>TLB</a:t>
            </a:r>
            <a:r>
              <a:rPr lang="zh-CN" altLang="en-US" sz="1350" dirty="0"/>
              <a:t>重填）</a:t>
            </a:r>
            <a:endParaRPr lang="en-US" altLang="zh-CN" sz="1350" dirty="0"/>
          </a:p>
        </p:txBody>
      </p:sp>
      <p:sp>
        <p:nvSpPr>
          <p:cNvPr id="40" name="Right Arrow 13">
            <a:extLst>
              <a:ext uri="{FF2B5EF4-FFF2-40B4-BE49-F238E27FC236}">
                <a16:creationId xmlns:a16="http://schemas.microsoft.com/office/drawing/2014/main" id="{5F3C7316-AD60-4060-BAC9-5460DB71A1DC}"/>
              </a:ext>
            </a:extLst>
          </p:cNvPr>
          <p:cNvSpPr/>
          <p:nvPr/>
        </p:nvSpPr>
        <p:spPr>
          <a:xfrm>
            <a:off x="4517000" y="3245818"/>
            <a:ext cx="434356" cy="36347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CN" sz="1350"/>
          </a:p>
        </p:txBody>
      </p:sp>
      <p:sp>
        <p:nvSpPr>
          <p:cNvPr id="41" name="Right Arrow 14">
            <a:extLst>
              <a:ext uri="{FF2B5EF4-FFF2-40B4-BE49-F238E27FC236}">
                <a16:creationId xmlns:a16="http://schemas.microsoft.com/office/drawing/2014/main" id="{E9D57AE6-C1E0-4D38-8A1D-4B3E0FE1740D}"/>
              </a:ext>
            </a:extLst>
          </p:cNvPr>
          <p:cNvSpPr/>
          <p:nvPr/>
        </p:nvSpPr>
        <p:spPr>
          <a:xfrm>
            <a:off x="4524724" y="3680550"/>
            <a:ext cx="434356" cy="36347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CN" sz="1350"/>
          </a:p>
        </p:txBody>
      </p:sp>
      <p:sp>
        <p:nvSpPr>
          <p:cNvPr id="42" name="TextBox 15">
            <a:extLst>
              <a:ext uri="{FF2B5EF4-FFF2-40B4-BE49-F238E27FC236}">
                <a16:creationId xmlns:a16="http://schemas.microsoft.com/office/drawing/2014/main" id="{F28A0021-AD55-4EE1-9F57-880068FAEB6C}"/>
              </a:ext>
            </a:extLst>
          </p:cNvPr>
          <p:cNvSpPr txBox="1"/>
          <p:nvPr/>
        </p:nvSpPr>
        <p:spPr>
          <a:xfrm>
            <a:off x="3963893" y="3287239"/>
            <a:ext cx="272832" cy="300082"/>
          </a:xfrm>
          <a:prstGeom prst="rect">
            <a:avLst/>
          </a:prstGeom>
          <a:noFill/>
        </p:spPr>
        <p:txBody>
          <a:bodyPr wrap="none" rtlCol="0">
            <a:spAutoFit/>
          </a:bodyPr>
          <a:lstStyle/>
          <a:p>
            <a:r>
              <a:rPr lang="en-US" altLang="zh-CN" sz="1350" dirty="0"/>
              <a:t>0</a:t>
            </a:r>
            <a:endParaRPr lang="en-CN" sz="1350" dirty="0"/>
          </a:p>
        </p:txBody>
      </p:sp>
      <p:sp>
        <p:nvSpPr>
          <p:cNvPr id="43" name="TextBox 16">
            <a:extLst>
              <a:ext uri="{FF2B5EF4-FFF2-40B4-BE49-F238E27FC236}">
                <a16:creationId xmlns:a16="http://schemas.microsoft.com/office/drawing/2014/main" id="{BA6C0A5A-1B22-43F7-AA84-CE9469F8F05D}"/>
              </a:ext>
            </a:extLst>
          </p:cNvPr>
          <p:cNvSpPr txBox="1"/>
          <p:nvPr/>
        </p:nvSpPr>
        <p:spPr>
          <a:xfrm>
            <a:off x="3976422" y="3724451"/>
            <a:ext cx="272832" cy="300082"/>
          </a:xfrm>
          <a:prstGeom prst="rect">
            <a:avLst/>
          </a:prstGeom>
          <a:noFill/>
        </p:spPr>
        <p:txBody>
          <a:bodyPr wrap="none" rtlCol="0">
            <a:spAutoFit/>
          </a:bodyPr>
          <a:lstStyle/>
          <a:p>
            <a:r>
              <a:rPr lang="en-US" altLang="zh-CN" sz="1350" dirty="0"/>
              <a:t>1</a:t>
            </a:r>
            <a:endParaRPr lang="en-CN" sz="1350" dirty="0"/>
          </a:p>
        </p:txBody>
      </p:sp>
      <p:sp>
        <p:nvSpPr>
          <p:cNvPr id="44" name="TextBox 17">
            <a:extLst>
              <a:ext uri="{FF2B5EF4-FFF2-40B4-BE49-F238E27FC236}">
                <a16:creationId xmlns:a16="http://schemas.microsoft.com/office/drawing/2014/main" id="{4AE07A3B-20F2-4943-BA9B-D998746D071D}"/>
              </a:ext>
            </a:extLst>
          </p:cNvPr>
          <p:cNvSpPr txBox="1"/>
          <p:nvPr/>
        </p:nvSpPr>
        <p:spPr>
          <a:xfrm>
            <a:off x="2224064" y="4275481"/>
            <a:ext cx="2160400" cy="300082"/>
          </a:xfrm>
          <a:prstGeom prst="rect">
            <a:avLst/>
          </a:prstGeom>
          <a:noFill/>
        </p:spPr>
        <p:txBody>
          <a:bodyPr wrap="none" rtlCol="0">
            <a:spAutoFit/>
          </a:bodyPr>
          <a:lstStyle/>
          <a:p>
            <a:r>
              <a:rPr lang="en-US" altLang="zh-CN" sz="1350" dirty="0"/>
              <a:t>CSR.ERA</a:t>
            </a:r>
            <a:r>
              <a:rPr lang="zh-CN" altLang="en-US" sz="1350" dirty="0"/>
              <a:t>（例外返回地址）</a:t>
            </a:r>
            <a:endParaRPr lang="en-CN" sz="1350" dirty="0"/>
          </a:p>
        </p:txBody>
      </p:sp>
      <p:sp>
        <p:nvSpPr>
          <p:cNvPr id="45" name="Right Arrow 18">
            <a:extLst>
              <a:ext uri="{FF2B5EF4-FFF2-40B4-BE49-F238E27FC236}">
                <a16:creationId xmlns:a16="http://schemas.microsoft.com/office/drawing/2014/main" id="{D213C7C0-D98A-461E-A7C8-653B23666B85}"/>
              </a:ext>
            </a:extLst>
          </p:cNvPr>
          <p:cNvSpPr/>
          <p:nvPr/>
        </p:nvSpPr>
        <p:spPr>
          <a:xfrm>
            <a:off x="4524724" y="4204238"/>
            <a:ext cx="43435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350"/>
          </a:p>
        </p:txBody>
      </p:sp>
      <p:sp>
        <p:nvSpPr>
          <p:cNvPr id="46" name="TextBox 19">
            <a:extLst>
              <a:ext uri="{FF2B5EF4-FFF2-40B4-BE49-F238E27FC236}">
                <a16:creationId xmlns:a16="http://schemas.microsoft.com/office/drawing/2014/main" id="{4C832454-2633-4CE1-BF69-FE2F37FFBA39}"/>
              </a:ext>
            </a:extLst>
          </p:cNvPr>
          <p:cNvSpPr txBox="1"/>
          <p:nvPr/>
        </p:nvSpPr>
        <p:spPr>
          <a:xfrm>
            <a:off x="5100170" y="4262905"/>
            <a:ext cx="367408" cy="300082"/>
          </a:xfrm>
          <a:prstGeom prst="rect">
            <a:avLst/>
          </a:prstGeom>
          <a:noFill/>
        </p:spPr>
        <p:txBody>
          <a:bodyPr wrap="none" rtlCol="0">
            <a:spAutoFit/>
          </a:bodyPr>
          <a:lstStyle/>
          <a:p>
            <a:r>
              <a:rPr lang="en-US" altLang="zh-CN" sz="1350" dirty="0"/>
              <a:t>PC</a:t>
            </a:r>
            <a:endParaRPr lang="en-CN" sz="1350" dirty="0"/>
          </a:p>
        </p:txBody>
      </p:sp>
    </p:spTree>
    <p:extLst>
      <p:ext uri="{BB962C8B-B14F-4D97-AF65-F5344CB8AC3E}">
        <p14:creationId xmlns:p14="http://schemas.microsoft.com/office/powerpoint/2010/main" val="4216713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4314207"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err="1">
                <a:solidFill>
                  <a:srgbClr val="002060"/>
                </a:solidFill>
                <a:latin typeface="方正兰亭大黑_GBK" panose="02000000000000000000" pitchFamily="2" charset="-122"/>
                <a:ea typeface="方正兰亭大黑_GBK" panose="02000000000000000000" pitchFamily="2" charset="-122"/>
              </a:rPr>
              <a:t>uCore</a:t>
            </a:r>
            <a:r>
              <a:rPr lang="zh-CN" altLang="en-US" sz="2900" spc="-45" dirty="0">
                <a:solidFill>
                  <a:srgbClr val="002060"/>
                </a:solidFill>
                <a:latin typeface="方正兰亭大黑_GBK" panose="02000000000000000000" pitchFamily="2" charset="-122"/>
                <a:ea typeface="方正兰亭大黑_GBK" panose="02000000000000000000" pitchFamily="2" charset="-122"/>
              </a:rPr>
              <a:t>中的例外处理</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7</a:t>
            </a:fld>
            <a:endParaRPr lang="en-US" dirty="0"/>
          </a:p>
        </p:txBody>
      </p:sp>
      <p:sp>
        <p:nvSpPr>
          <p:cNvPr id="9" name="Title 1">
            <a:extLst>
              <a:ext uri="{FF2B5EF4-FFF2-40B4-BE49-F238E27FC236}">
                <a16:creationId xmlns:a16="http://schemas.microsoft.com/office/drawing/2014/main" id="{AA162D5E-830B-4DC2-A2A9-C6250AC8682D}"/>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sp>
        <p:nvSpPr>
          <p:cNvPr id="7" name="Title 1">
            <a:extLst>
              <a:ext uri="{FF2B5EF4-FFF2-40B4-BE49-F238E27FC236}">
                <a16:creationId xmlns:a16="http://schemas.microsoft.com/office/drawing/2014/main" id="{D2323198-EEE7-42F1-ABEC-8C6F8DFB00CF}"/>
              </a:ext>
            </a:extLst>
          </p:cNvPr>
          <p:cNvSpPr txBox="1">
            <a:spLocks/>
          </p:cNvSpPr>
          <p:nvPr/>
        </p:nvSpPr>
        <p:spPr>
          <a:xfrm>
            <a:off x="628650" y="1028143"/>
            <a:ext cx="7886700"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CN" sz="3300" dirty="0"/>
          </a:p>
        </p:txBody>
      </p:sp>
      <p:pic>
        <p:nvPicPr>
          <p:cNvPr id="8" name="Picture 1">
            <a:extLst>
              <a:ext uri="{FF2B5EF4-FFF2-40B4-BE49-F238E27FC236}">
                <a16:creationId xmlns:a16="http://schemas.microsoft.com/office/drawing/2014/main" id="{BA07AC53-7A53-470C-BD05-05247F3FD7D6}"/>
              </a:ext>
            </a:extLst>
          </p:cNvPr>
          <p:cNvPicPr>
            <a:picLocks noChangeAspect="1"/>
          </p:cNvPicPr>
          <p:nvPr/>
        </p:nvPicPr>
        <p:blipFill>
          <a:blip r:embed="rId3"/>
          <a:stretch>
            <a:fillRect/>
          </a:stretch>
        </p:blipFill>
        <p:spPr>
          <a:xfrm>
            <a:off x="720060" y="1748678"/>
            <a:ext cx="8157254" cy="1583029"/>
          </a:xfrm>
          <a:prstGeom prst="rect">
            <a:avLst/>
          </a:prstGeom>
        </p:spPr>
      </p:pic>
      <p:sp>
        <p:nvSpPr>
          <p:cNvPr id="11" name="TextBox 2">
            <a:extLst>
              <a:ext uri="{FF2B5EF4-FFF2-40B4-BE49-F238E27FC236}">
                <a16:creationId xmlns:a16="http://schemas.microsoft.com/office/drawing/2014/main" id="{1DB3DED6-8113-4A29-9534-7C4CB2C40641}"/>
              </a:ext>
            </a:extLst>
          </p:cNvPr>
          <p:cNvSpPr txBox="1"/>
          <p:nvPr/>
        </p:nvSpPr>
        <p:spPr>
          <a:xfrm>
            <a:off x="694163" y="1311278"/>
            <a:ext cx="2582758" cy="400110"/>
          </a:xfrm>
          <a:prstGeom prst="rect">
            <a:avLst/>
          </a:prstGeom>
          <a:noFill/>
        </p:spPr>
        <p:txBody>
          <a:bodyPr wrap="none" rtlCol="0">
            <a:spAutoFit/>
          </a:bodyPr>
          <a:lstStyle/>
          <a:p>
            <a:pPr marL="342900" indent="-342900">
              <a:buFont typeface="Wingdings" panose="05000000000000000000" pitchFamily="2" charset="2"/>
              <a:buChar char="l"/>
            </a:pPr>
            <a:r>
              <a:rPr lang="en-CN" sz="2000" b="1" dirty="0">
                <a:latin typeface="微软雅黑" panose="020B0503020204020204" pitchFamily="34" charset="-122"/>
                <a:ea typeface="微软雅黑" panose="020B0503020204020204" pitchFamily="34" charset="-122"/>
              </a:rPr>
              <a:t>设置例外入口地址</a:t>
            </a:r>
          </a:p>
        </p:txBody>
      </p:sp>
      <p:sp>
        <p:nvSpPr>
          <p:cNvPr id="12" name="TextBox 4">
            <a:extLst>
              <a:ext uri="{FF2B5EF4-FFF2-40B4-BE49-F238E27FC236}">
                <a16:creationId xmlns:a16="http://schemas.microsoft.com/office/drawing/2014/main" id="{0F18A895-9E48-4264-AF68-1C386B623A77}"/>
              </a:ext>
            </a:extLst>
          </p:cNvPr>
          <p:cNvSpPr txBox="1"/>
          <p:nvPr/>
        </p:nvSpPr>
        <p:spPr>
          <a:xfrm>
            <a:off x="720060" y="3509189"/>
            <a:ext cx="1556836" cy="400110"/>
          </a:xfrm>
          <a:prstGeom prst="rect">
            <a:avLst/>
          </a:prstGeom>
          <a:noFill/>
        </p:spPr>
        <p:txBody>
          <a:bodyPr wrap="none" rtlCol="0">
            <a:spAutoFit/>
          </a:bodyPr>
          <a:lstStyle/>
          <a:p>
            <a:pPr marL="342900" indent="-342900">
              <a:buFont typeface="Wingdings" panose="05000000000000000000" pitchFamily="2" charset="2"/>
              <a:buChar char="l"/>
            </a:pPr>
            <a:r>
              <a:rPr lang="en-CN" sz="2000" b="1" dirty="0">
                <a:latin typeface="微软雅黑" panose="020B0503020204020204" pitchFamily="34" charset="-122"/>
                <a:ea typeface="微软雅黑" panose="020B0503020204020204" pitchFamily="34" charset="-122"/>
              </a:rPr>
              <a:t>例外入口</a:t>
            </a:r>
          </a:p>
        </p:txBody>
      </p:sp>
      <p:pic>
        <p:nvPicPr>
          <p:cNvPr id="13" name="Picture 20">
            <a:extLst>
              <a:ext uri="{FF2B5EF4-FFF2-40B4-BE49-F238E27FC236}">
                <a16:creationId xmlns:a16="http://schemas.microsoft.com/office/drawing/2014/main" id="{6A737867-392A-499D-BF4B-D18235ED2C0F}"/>
              </a:ext>
            </a:extLst>
          </p:cNvPr>
          <p:cNvPicPr>
            <a:picLocks noChangeAspect="1"/>
          </p:cNvPicPr>
          <p:nvPr/>
        </p:nvPicPr>
        <p:blipFill rotWithShape="1">
          <a:blip r:embed="rId4"/>
          <a:srcRect r="11708"/>
          <a:stretch/>
        </p:blipFill>
        <p:spPr>
          <a:xfrm>
            <a:off x="694162" y="4086782"/>
            <a:ext cx="3822129" cy="1932181"/>
          </a:xfrm>
          <a:prstGeom prst="rect">
            <a:avLst/>
          </a:prstGeom>
        </p:spPr>
      </p:pic>
      <p:sp>
        <p:nvSpPr>
          <p:cNvPr id="14" name="TextBox 22">
            <a:extLst>
              <a:ext uri="{FF2B5EF4-FFF2-40B4-BE49-F238E27FC236}">
                <a16:creationId xmlns:a16="http://schemas.microsoft.com/office/drawing/2014/main" id="{5D528CFA-2F31-4B85-A58D-55924FFB655D}"/>
              </a:ext>
            </a:extLst>
          </p:cNvPr>
          <p:cNvSpPr txBox="1"/>
          <p:nvPr/>
        </p:nvSpPr>
        <p:spPr>
          <a:xfrm>
            <a:off x="4572000" y="4362087"/>
            <a:ext cx="4285491" cy="1477328"/>
          </a:xfrm>
          <a:prstGeom prst="rect">
            <a:avLst/>
          </a:prstGeom>
          <a:noFill/>
        </p:spPr>
        <p:txBody>
          <a:bodyPr wrap="square" rtlCol="0">
            <a:spAutoFit/>
          </a:bodyPr>
          <a:lstStyle/>
          <a:p>
            <a:r>
              <a:rPr lang="en-CN" dirty="0">
                <a:latin typeface="微软雅黑" panose="020B0503020204020204" pitchFamily="34" charset="-122"/>
                <a:ea typeface="微软雅黑" panose="020B0503020204020204" pitchFamily="34" charset="-122"/>
              </a:rPr>
              <a:t>之后还需要</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marL="214313" indent="-214313">
              <a:buFont typeface="Arial" panose="020B0604020202020204" pitchFamily="34" charset="0"/>
              <a:buChar char="•"/>
            </a:pPr>
            <a:r>
              <a:rPr lang="en-US" dirty="0" err="1">
                <a:latin typeface="微软雅黑" panose="020B0503020204020204" pitchFamily="34" charset="-122"/>
                <a:ea typeface="微软雅黑" panose="020B0503020204020204" pitchFamily="34" charset="-122"/>
              </a:rPr>
              <a:t>切换为内核栈</a:t>
            </a:r>
            <a:endParaRPr lang="en-US" dirty="0">
              <a:latin typeface="微软雅黑" panose="020B0503020204020204" pitchFamily="34" charset="-122"/>
              <a:ea typeface="微软雅黑" panose="020B0503020204020204" pitchFamily="34" charset="-122"/>
            </a:endParaRPr>
          </a:p>
          <a:p>
            <a:pPr marL="214313" indent="-214313">
              <a:buFont typeface="Arial" panose="020B0604020202020204" pitchFamily="34" charset="0"/>
              <a:buChar char="•"/>
            </a:pPr>
            <a:r>
              <a:rPr lang="en-US" dirty="0" err="1">
                <a:latin typeface="微软雅黑" panose="020B0503020204020204" pitchFamily="34" charset="-122"/>
                <a:ea typeface="微软雅黑" panose="020B0503020204020204" pitchFamily="34" charset="-122"/>
              </a:rPr>
              <a:t>保留上下文切换之前的GPR</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CSR</a:t>
            </a:r>
            <a:r>
              <a:rPr lang="zh-CN" altLang="en-US" dirty="0">
                <a:latin typeface="微软雅黑" panose="020B0503020204020204" pitchFamily="34" charset="-122"/>
                <a:ea typeface="微软雅黑" panose="020B0503020204020204" pitchFamily="34" charset="-122"/>
              </a:rPr>
              <a:t>的状态到</a:t>
            </a:r>
            <a:r>
              <a:rPr lang="en-US" altLang="zh-CN" dirty="0" err="1">
                <a:latin typeface="微软雅黑" panose="020B0503020204020204" pitchFamily="34" charset="-122"/>
                <a:ea typeface="微软雅黑" panose="020B0503020204020204" pitchFamily="34" charset="-122"/>
                <a:cs typeface="Menlo" panose="020B0609030804020204" pitchFamily="49" charset="0"/>
              </a:rPr>
              <a:t>trapframe</a:t>
            </a:r>
            <a:r>
              <a:rPr lang="zh-CN" altLang="en-US" dirty="0">
                <a:latin typeface="微软雅黑" panose="020B0503020204020204" pitchFamily="34" charset="-122"/>
                <a:ea typeface="微软雅黑" panose="020B0503020204020204" pitchFamily="34" charset="-122"/>
              </a:rPr>
              <a:t>中</a:t>
            </a:r>
            <a:endParaRPr lang="en-US" dirty="0">
              <a:latin typeface="微软雅黑" panose="020B0503020204020204" pitchFamily="34" charset="-122"/>
              <a:ea typeface="微软雅黑" panose="020B0503020204020204" pitchFamily="34" charset="-122"/>
            </a:endParaRPr>
          </a:p>
          <a:p>
            <a:pPr marL="214313" indent="-214313">
              <a:buFont typeface="Arial" panose="020B0604020202020204" pitchFamily="34" charset="0"/>
              <a:buChar char="•"/>
            </a:pPr>
            <a:r>
              <a:rPr lang="en-CN" dirty="0">
                <a:latin typeface="微软雅黑" panose="020B0503020204020204" pitchFamily="34" charset="-122"/>
                <a:ea typeface="微软雅黑" panose="020B0503020204020204" pitchFamily="34" charset="-122"/>
              </a:rPr>
              <a:t>跳转到</a:t>
            </a:r>
            <a:r>
              <a:rPr lang="en-US" dirty="0" err="1">
                <a:solidFill>
                  <a:srgbClr val="000000"/>
                </a:solidFill>
                <a:latin typeface="微软雅黑" panose="020B0503020204020204" pitchFamily="34" charset="-122"/>
                <a:ea typeface="微软雅黑" panose="020B0503020204020204" pitchFamily="34" charset="-122"/>
              </a:rPr>
              <a:t>loongarch_trap函数</a:t>
            </a:r>
            <a:endParaRPr lang="en-US"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49270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57307"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err="1">
                <a:solidFill>
                  <a:srgbClr val="002060"/>
                </a:solidFill>
                <a:latin typeface="方正兰亭大黑_GBK" panose="02000000000000000000" pitchFamily="2" charset="-122"/>
                <a:ea typeface="方正兰亭大黑_GBK" panose="02000000000000000000" pitchFamily="2" charset="-122"/>
              </a:rPr>
              <a:t>uCore</a:t>
            </a:r>
            <a:r>
              <a:rPr lang="zh-CN" altLang="en-US" sz="2900" spc="-45" dirty="0">
                <a:solidFill>
                  <a:srgbClr val="002060"/>
                </a:solidFill>
                <a:latin typeface="方正兰亭大黑_GBK" panose="02000000000000000000" pitchFamily="2" charset="-122"/>
                <a:ea typeface="方正兰亭大黑_GBK" panose="02000000000000000000" pitchFamily="2" charset="-122"/>
              </a:rPr>
              <a:t>中的例外处理</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8</a:t>
            </a:fld>
            <a:endParaRPr lang="en-US" dirty="0"/>
          </a:p>
        </p:txBody>
      </p:sp>
      <p:sp>
        <p:nvSpPr>
          <p:cNvPr id="9" name="Title 1">
            <a:extLst>
              <a:ext uri="{FF2B5EF4-FFF2-40B4-BE49-F238E27FC236}">
                <a16:creationId xmlns:a16="http://schemas.microsoft.com/office/drawing/2014/main" id="{AA162D5E-830B-4DC2-A2A9-C6250AC8682D}"/>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sp>
        <p:nvSpPr>
          <p:cNvPr id="7" name="Title 1">
            <a:extLst>
              <a:ext uri="{FF2B5EF4-FFF2-40B4-BE49-F238E27FC236}">
                <a16:creationId xmlns:a16="http://schemas.microsoft.com/office/drawing/2014/main" id="{C6990173-5B0F-4254-AEA0-9EA073FE2EB4}"/>
              </a:ext>
            </a:extLst>
          </p:cNvPr>
          <p:cNvSpPr txBox="1">
            <a:spLocks/>
          </p:cNvSpPr>
          <p:nvPr/>
        </p:nvSpPr>
        <p:spPr>
          <a:xfrm>
            <a:off x="628650" y="1028143"/>
            <a:ext cx="7886700"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CN" sz="3300" dirty="0"/>
          </a:p>
        </p:txBody>
      </p:sp>
      <p:pic>
        <p:nvPicPr>
          <p:cNvPr id="8" name="Picture 5">
            <a:extLst>
              <a:ext uri="{FF2B5EF4-FFF2-40B4-BE49-F238E27FC236}">
                <a16:creationId xmlns:a16="http://schemas.microsoft.com/office/drawing/2014/main" id="{F4FB8929-E9E2-4150-9A65-83F7A4AB964F}"/>
              </a:ext>
            </a:extLst>
          </p:cNvPr>
          <p:cNvPicPr>
            <a:picLocks noChangeAspect="1"/>
          </p:cNvPicPr>
          <p:nvPr/>
        </p:nvPicPr>
        <p:blipFill>
          <a:blip r:embed="rId3"/>
          <a:stretch>
            <a:fillRect/>
          </a:stretch>
        </p:blipFill>
        <p:spPr>
          <a:xfrm>
            <a:off x="628650" y="1370047"/>
            <a:ext cx="3511549" cy="4769656"/>
          </a:xfrm>
          <a:prstGeom prst="rect">
            <a:avLst/>
          </a:prstGeom>
        </p:spPr>
      </p:pic>
      <p:pic>
        <p:nvPicPr>
          <p:cNvPr id="11" name="Picture 6">
            <a:extLst>
              <a:ext uri="{FF2B5EF4-FFF2-40B4-BE49-F238E27FC236}">
                <a16:creationId xmlns:a16="http://schemas.microsoft.com/office/drawing/2014/main" id="{E59F19C5-43A8-4E14-B31F-471F5815D712}"/>
              </a:ext>
            </a:extLst>
          </p:cNvPr>
          <p:cNvPicPr>
            <a:picLocks noChangeAspect="1"/>
          </p:cNvPicPr>
          <p:nvPr/>
        </p:nvPicPr>
        <p:blipFill>
          <a:blip r:embed="rId4"/>
          <a:stretch>
            <a:fillRect/>
          </a:stretch>
        </p:blipFill>
        <p:spPr>
          <a:xfrm>
            <a:off x="4608915" y="1342307"/>
            <a:ext cx="3630174" cy="4561658"/>
          </a:xfrm>
          <a:prstGeom prst="rect">
            <a:avLst/>
          </a:prstGeom>
        </p:spPr>
      </p:pic>
    </p:spTree>
    <p:extLst>
      <p:ext uri="{BB962C8B-B14F-4D97-AF65-F5344CB8AC3E}">
        <p14:creationId xmlns:p14="http://schemas.microsoft.com/office/powerpoint/2010/main" val="4194713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57307"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err="1">
                <a:solidFill>
                  <a:srgbClr val="002060"/>
                </a:solidFill>
                <a:latin typeface="方正兰亭大黑_GBK" panose="02000000000000000000" pitchFamily="2" charset="-122"/>
                <a:ea typeface="方正兰亭大黑_GBK" panose="02000000000000000000" pitchFamily="2" charset="-122"/>
              </a:rPr>
              <a:t>uCore</a:t>
            </a:r>
            <a:r>
              <a:rPr lang="zh-CN" altLang="en-US" sz="2900" spc="-45" dirty="0">
                <a:solidFill>
                  <a:srgbClr val="002060"/>
                </a:solidFill>
                <a:latin typeface="方正兰亭大黑_GBK" panose="02000000000000000000" pitchFamily="2" charset="-122"/>
                <a:ea typeface="方正兰亭大黑_GBK" panose="02000000000000000000" pitchFamily="2" charset="-122"/>
              </a:rPr>
              <a:t>中的例外处理</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9</a:t>
            </a:fld>
            <a:endParaRPr lang="en-US" dirty="0"/>
          </a:p>
        </p:txBody>
      </p:sp>
      <p:sp>
        <p:nvSpPr>
          <p:cNvPr id="9" name="Title 1">
            <a:extLst>
              <a:ext uri="{FF2B5EF4-FFF2-40B4-BE49-F238E27FC236}">
                <a16:creationId xmlns:a16="http://schemas.microsoft.com/office/drawing/2014/main" id="{AA162D5E-830B-4DC2-A2A9-C6250AC8682D}"/>
              </a:ext>
            </a:extLst>
          </p:cNvPr>
          <p:cNvSpPr txBox="1">
            <a:spLocks/>
          </p:cNvSpPr>
          <p:nvPr/>
        </p:nvSpPr>
        <p:spPr>
          <a:xfrm>
            <a:off x="628650" y="365126"/>
            <a:ext cx="78867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CN" dirty="0"/>
          </a:p>
        </p:txBody>
      </p:sp>
      <p:sp>
        <p:nvSpPr>
          <p:cNvPr id="7" name="Title 1">
            <a:extLst>
              <a:ext uri="{FF2B5EF4-FFF2-40B4-BE49-F238E27FC236}">
                <a16:creationId xmlns:a16="http://schemas.microsoft.com/office/drawing/2014/main" id="{C6990173-5B0F-4254-AEA0-9EA073FE2EB4}"/>
              </a:ext>
            </a:extLst>
          </p:cNvPr>
          <p:cNvSpPr txBox="1">
            <a:spLocks/>
          </p:cNvSpPr>
          <p:nvPr/>
        </p:nvSpPr>
        <p:spPr>
          <a:xfrm>
            <a:off x="628650" y="1028143"/>
            <a:ext cx="7886700" cy="994172"/>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CN" sz="3300" dirty="0"/>
          </a:p>
        </p:txBody>
      </p:sp>
      <p:pic>
        <p:nvPicPr>
          <p:cNvPr id="12" name="Picture 3">
            <a:extLst>
              <a:ext uri="{FF2B5EF4-FFF2-40B4-BE49-F238E27FC236}">
                <a16:creationId xmlns:a16="http://schemas.microsoft.com/office/drawing/2014/main" id="{E756FEC0-A9F2-4B5B-BCA5-07DE81B265F1}"/>
              </a:ext>
            </a:extLst>
          </p:cNvPr>
          <p:cNvPicPr>
            <a:picLocks noChangeAspect="1"/>
          </p:cNvPicPr>
          <p:nvPr/>
        </p:nvPicPr>
        <p:blipFill>
          <a:blip r:embed="rId3"/>
          <a:stretch>
            <a:fillRect/>
          </a:stretch>
        </p:blipFill>
        <p:spPr>
          <a:xfrm>
            <a:off x="745504" y="1190211"/>
            <a:ext cx="6874495" cy="4469729"/>
          </a:xfrm>
          <a:prstGeom prst="rect">
            <a:avLst/>
          </a:prstGeom>
        </p:spPr>
      </p:pic>
    </p:spTree>
    <p:extLst>
      <p:ext uri="{BB962C8B-B14F-4D97-AF65-F5344CB8AC3E}">
        <p14:creationId xmlns:p14="http://schemas.microsoft.com/office/powerpoint/2010/main" val="324607928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zc1ZmExNTM5MzdkNzZlM2Q3ODI4MTA4NWJmNGJiNzUifQ=="/>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Calibri Light"/>
        <a:ea typeface="方正兰亭大黑_GBK"/>
        <a:cs typeface=""/>
      </a:majorFont>
      <a:minorFont>
        <a:latin typeface="Calibri"/>
        <a:ea typeface="方正兰亭黑_GBK"/>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E5E5E5"/>
        </a:solidFill>
      </a:spPr>
      <a:bodyPr wrap="square" lIns="0" tIns="0" rIns="0" bIns="0" rtlCol="0">
        <a:noAutofit/>
      </a:bodyPr>
      <a:lstStyle>
        <a:defPPr algn="l">
          <a:defRPr sz="1850" dirty="0">
            <a:solidFill>
              <a:srgbClr val="002060"/>
            </a:solidFill>
            <a:latin typeface="方正兰亭大黑_GBK" panose="02010600030101010101" pitchFamily="2" charset="-122"/>
            <a:ea typeface="方正兰亭大黑_GBK" panose="02010600030101010101" pitchFamily="2" charset="-122"/>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4236</TotalTime>
  <Words>729</Words>
  <Application>Microsoft Office PowerPoint</Application>
  <PresentationFormat>全屏显示(4:3)</PresentationFormat>
  <Paragraphs>169</Paragraphs>
  <Slides>12</Slides>
  <Notes>11</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12</vt:i4>
      </vt:variant>
    </vt:vector>
  </HeadingPairs>
  <TitlesOfParts>
    <vt:vector size="26" baseType="lpstr">
      <vt:lpstr>微软雅黑</vt:lpstr>
      <vt:lpstr>等线</vt:lpstr>
      <vt:lpstr>Menlo</vt:lpstr>
      <vt:lpstr>楷体_GB2312</vt:lpstr>
      <vt:lpstr>Arial</vt:lpstr>
      <vt:lpstr>方正兰亭黑_GBK</vt:lpstr>
      <vt:lpstr>Century Gothic</vt:lpstr>
      <vt:lpstr>方正兰亭大黑_GBK</vt:lpstr>
      <vt:lpstr>Wingdings</vt:lpstr>
      <vt:lpstr>Calibri</vt:lpstr>
      <vt:lpstr>Calibri Light</vt:lpstr>
      <vt:lpstr>方正兰亭粗黑简体</vt:lpstr>
      <vt:lpstr>Helvetica Neue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浩</dc:creator>
  <cp:lastModifiedBy>Ethan</cp:lastModifiedBy>
  <cp:revision>385</cp:revision>
  <dcterms:created xsi:type="dcterms:W3CDTF">2021-09-09T04:54:00Z</dcterms:created>
  <dcterms:modified xsi:type="dcterms:W3CDTF">2022-12-08T10:39:56Z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DB9D950004E34000BE598FE0E6E58038</vt:lpwstr>
  </property>
  <property fmtid="{D5CDD505-2E9C-101B-9397-08002B2CF9AE}" pid="3" name="KSOProductBuildVer">
    <vt:lpwstr>2052-11.1.0.12313</vt:lpwstr>
  </property>
</Properties>
</file>

<file path=docProps/thumbnail.jpeg>
</file>